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79" r:id="rId7"/>
    <p:sldId id="260" r:id="rId8"/>
    <p:sldId id="261" r:id="rId9"/>
    <p:sldId id="262" r:id="rId10"/>
    <p:sldId id="263" r:id="rId11"/>
    <p:sldId id="264" r:id="rId12"/>
    <p:sldId id="265" r:id="rId13"/>
    <p:sldId id="266" r:id="rId14"/>
    <p:sldId id="267" r:id="rId15"/>
    <p:sldId id="268" r:id="rId16"/>
    <p:sldId id="269" r:id="rId17"/>
    <p:sldId id="277"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0BC773-B7E4-4B75-B0E3-3F9B83B8FFB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114834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BC773-B7E4-4B75-B0E3-3F9B83B8FFB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22413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BC773-B7E4-4B75-B0E3-3F9B83B8FFB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32230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BC773-B7E4-4B75-B0E3-3F9B83B8FFB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420231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BC773-B7E4-4B75-B0E3-3F9B83B8FFB9}"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114908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0BC773-B7E4-4B75-B0E3-3F9B83B8FFB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336153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0BC773-B7E4-4B75-B0E3-3F9B83B8FFB9}"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15756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0BC773-B7E4-4B75-B0E3-3F9B83B8FFB9}"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84529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BC773-B7E4-4B75-B0E3-3F9B83B8FFB9}"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35488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BC773-B7E4-4B75-B0E3-3F9B83B8FFB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144535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BC773-B7E4-4B75-B0E3-3F9B83B8FFB9}"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06881-EA53-4941-BF7B-F36C65A372D5}" type="slidenum">
              <a:rPr lang="en-US" smtClean="0"/>
              <a:t>‹#›</a:t>
            </a:fld>
            <a:endParaRPr lang="en-US"/>
          </a:p>
        </p:txBody>
      </p:sp>
    </p:spTree>
    <p:extLst>
      <p:ext uri="{BB962C8B-B14F-4D97-AF65-F5344CB8AC3E}">
        <p14:creationId xmlns:p14="http://schemas.microsoft.com/office/powerpoint/2010/main" val="291840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BC773-B7E4-4B75-B0E3-3F9B83B8FFB9}"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06881-EA53-4941-BF7B-F36C65A372D5}" type="slidenum">
              <a:rPr lang="en-US" smtClean="0"/>
              <a:t>‹#›</a:t>
            </a:fld>
            <a:endParaRPr lang="en-US"/>
          </a:p>
        </p:txBody>
      </p:sp>
    </p:spTree>
    <p:extLst>
      <p:ext uri="{BB962C8B-B14F-4D97-AF65-F5344CB8AC3E}">
        <p14:creationId xmlns:p14="http://schemas.microsoft.com/office/powerpoint/2010/main" val="336419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250 – 325 AD </a:t>
            </a:r>
            <a:r>
              <a:rPr lang="en-US" dirty="0" smtClean="0"/>
              <a:t>Plagues</a:t>
            </a:r>
            <a:r>
              <a:rPr lang="en-US" dirty="0"/>
              <a:t>, Persecutions, </a:t>
            </a:r>
            <a:r>
              <a:rPr lang="en-US" dirty="0" smtClean="0"/>
              <a:t>Triumph (?)</a:t>
            </a:r>
            <a:endParaRPr lang="en-US" dirty="0"/>
          </a:p>
        </p:txBody>
      </p:sp>
      <p:sp>
        <p:nvSpPr>
          <p:cNvPr id="3" name="Subtitle 2"/>
          <p:cNvSpPr>
            <a:spLocks noGrp="1"/>
          </p:cNvSpPr>
          <p:nvPr>
            <p:ph type="subTitle" idx="1"/>
          </p:nvPr>
        </p:nvSpPr>
        <p:spPr/>
        <p:txBody>
          <a:bodyPr/>
          <a:lstStyle/>
          <a:p>
            <a:r>
              <a:rPr lang="en-US" dirty="0" smtClean="0"/>
              <a:t>Session </a:t>
            </a:r>
            <a:r>
              <a:rPr lang="en-US" dirty="0"/>
              <a:t>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514" y="4344857"/>
            <a:ext cx="3181350" cy="2010035"/>
          </a:xfrm>
          <a:prstGeom prst="rect">
            <a:avLst/>
          </a:prstGeom>
        </p:spPr>
      </p:pic>
    </p:spTree>
    <p:extLst>
      <p:ext uri="{BB962C8B-B14F-4D97-AF65-F5344CB8AC3E}">
        <p14:creationId xmlns:p14="http://schemas.microsoft.com/office/powerpoint/2010/main" val="141723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Diocletian</a:t>
            </a:r>
            <a:endParaRPr lang="en-US" dirty="0"/>
          </a:p>
        </p:txBody>
      </p:sp>
      <p:sp>
        <p:nvSpPr>
          <p:cNvPr id="3" name="Content Placeholder 2"/>
          <p:cNvSpPr>
            <a:spLocks noGrp="1"/>
          </p:cNvSpPr>
          <p:nvPr>
            <p:ph idx="1"/>
          </p:nvPr>
        </p:nvSpPr>
        <p:spPr/>
        <p:txBody>
          <a:bodyPr>
            <a:normAutofit/>
          </a:bodyPr>
          <a:lstStyle/>
          <a:p>
            <a:pPr lvl="0"/>
            <a:r>
              <a:rPr lang="en-US" dirty="0" smtClean="0"/>
              <a:t>305 </a:t>
            </a:r>
            <a:r>
              <a:rPr lang="en-US" dirty="0"/>
              <a:t>Diocletian and </a:t>
            </a:r>
            <a:r>
              <a:rPr lang="en-US" dirty="0" err="1"/>
              <a:t>Maximian</a:t>
            </a:r>
            <a:r>
              <a:rPr lang="en-US" dirty="0"/>
              <a:t> retire</a:t>
            </a:r>
          </a:p>
          <a:p>
            <a:pPr lvl="0"/>
            <a:r>
              <a:rPr lang="en-US" dirty="0"/>
              <a:t>East: Galerius becomes Augustus with </a:t>
            </a:r>
            <a:r>
              <a:rPr lang="en-US" dirty="0" err="1"/>
              <a:t>Maximin</a:t>
            </a:r>
            <a:r>
              <a:rPr lang="en-US" dirty="0"/>
              <a:t> </a:t>
            </a:r>
            <a:r>
              <a:rPr lang="en-US" dirty="0" err="1"/>
              <a:t>Daia</a:t>
            </a:r>
            <a:r>
              <a:rPr lang="en-US" dirty="0"/>
              <a:t> as little </a:t>
            </a:r>
            <a:r>
              <a:rPr lang="en-US" dirty="0" err="1"/>
              <a:t>caesar</a:t>
            </a:r>
            <a:endParaRPr lang="en-US" dirty="0"/>
          </a:p>
          <a:p>
            <a:pPr lvl="0"/>
            <a:r>
              <a:rPr lang="en-US" dirty="0"/>
              <a:t>West: Constantius </a:t>
            </a:r>
            <a:r>
              <a:rPr lang="en-US" dirty="0" err="1"/>
              <a:t>Chlorus</a:t>
            </a:r>
            <a:r>
              <a:rPr lang="en-US" dirty="0"/>
              <a:t> becomes Augustus with Severus as little Caesar</a:t>
            </a:r>
          </a:p>
          <a:p>
            <a:pPr lvl="0"/>
            <a:r>
              <a:rPr lang="en-US" dirty="0"/>
              <a:t>When Constantius </a:t>
            </a:r>
            <a:r>
              <a:rPr lang="en-US" dirty="0" err="1"/>
              <a:t>Chlorus</a:t>
            </a:r>
            <a:r>
              <a:rPr lang="en-US" dirty="0"/>
              <a:t> is killed at York in 306 Constantine takes over (Constantine had been “going to school” in the East – more like house arrest to keep Constantius </a:t>
            </a:r>
            <a:r>
              <a:rPr lang="en-US" dirty="0" err="1"/>
              <a:t>Chlorus</a:t>
            </a:r>
            <a:r>
              <a:rPr lang="en-US" dirty="0"/>
              <a:t> in line)</a:t>
            </a:r>
          </a:p>
          <a:p>
            <a:pPr lvl="0"/>
            <a:r>
              <a:rPr lang="en-US" dirty="0"/>
              <a:t>Constantine defeats </a:t>
            </a:r>
            <a:r>
              <a:rPr lang="en-US" dirty="0" err="1"/>
              <a:t>Maxentius</a:t>
            </a:r>
            <a:r>
              <a:rPr lang="en-US" dirty="0"/>
              <a:t> at the </a:t>
            </a:r>
            <a:r>
              <a:rPr lang="en-US" dirty="0" err="1"/>
              <a:t>Milvian</a:t>
            </a:r>
            <a:r>
              <a:rPr lang="en-US" dirty="0"/>
              <a:t> Bridge (sees a vision) in 312 &amp; Licinius defeats </a:t>
            </a:r>
            <a:r>
              <a:rPr lang="en-US" dirty="0" err="1"/>
              <a:t>Maximain</a:t>
            </a:r>
            <a:r>
              <a:rPr lang="en-US" dirty="0"/>
              <a:t> </a:t>
            </a:r>
            <a:r>
              <a:rPr lang="en-US" dirty="0" err="1"/>
              <a:t>Daia</a:t>
            </a:r>
            <a:r>
              <a:rPr lang="en-US" dirty="0"/>
              <a:t>  in the East in </a:t>
            </a:r>
            <a:r>
              <a:rPr lang="en-US" dirty="0" smtClean="0"/>
              <a:t>313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75" y="0"/>
            <a:ext cx="1914525" cy="2390775"/>
          </a:xfrm>
          <a:prstGeom prst="rect">
            <a:avLst/>
          </a:prstGeom>
        </p:spPr>
      </p:pic>
    </p:spTree>
    <p:extLst>
      <p:ext uri="{BB962C8B-B14F-4D97-AF65-F5344CB8AC3E}">
        <p14:creationId xmlns:p14="http://schemas.microsoft.com/office/powerpoint/2010/main" val="266960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 of Constantine</a:t>
            </a:r>
            <a:endParaRPr lang="en-US" dirty="0"/>
          </a:p>
        </p:txBody>
      </p:sp>
      <p:sp>
        <p:nvSpPr>
          <p:cNvPr id="3" name="Content Placeholder 2"/>
          <p:cNvSpPr>
            <a:spLocks noGrp="1"/>
          </p:cNvSpPr>
          <p:nvPr>
            <p:ph idx="1"/>
          </p:nvPr>
        </p:nvSpPr>
        <p:spPr/>
        <p:txBody>
          <a:bodyPr>
            <a:normAutofit/>
          </a:bodyPr>
          <a:lstStyle/>
          <a:p>
            <a:r>
              <a:rPr lang="en-US" dirty="0" smtClean="0"/>
              <a:t>Toleration after Diocletian – kind of</a:t>
            </a:r>
          </a:p>
          <a:p>
            <a:pPr lvl="0"/>
            <a:r>
              <a:rPr lang="en-US" dirty="0" smtClean="0"/>
              <a:t>Galerius (who had been fiercely persecuting the Christians) issues an edict of toleration in 311 (after he grew deathly ill)</a:t>
            </a:r>
          </a:p>
          <a:p>
            <a:pPr lvl="0"/>
            <a:r>
              <a:rPr lang="en-US" dirty="0" smtClean="0"/>
              <a:t>Constantine and Licinius issue edict (letter) of Milan 313 that agrees to tolerate Christians and treat them benevolently</a:t>
            </a:r>
          </a:p>
          <a:p>
            <a:pPr lvl="0"/>
            <a:r>
              <a:rPr lang="en-US" dirty="0" smtClean="0"/>
              <a:t>Constantine defeats Licinius in 323 and becomes sole emperor</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928" y="649514"/>
            <a:ext cx="1143000" cy="1524000"/>
          </a:xfrm>
          <a:prstGeom prst="rect">
            <a:avLst/>
          </a:prstGeom>
        </p:spPr>
      </p:pic>
    </p:spTree>
    <p:extLst>
      <p:ext uri="{BB962C8B-B14F-4D97-AF65-F5344CB8AC3E}">
        <p14:creationId xmlns:p14="http://schemas.microsoft.com/office/powerpoint/2010/main" val="14936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of Council of Nicaea - 325</a:t>
            </a:r>
            <a:endParaRPr lang="en-US" dirty="0"/>
          </a:p>
        </p:txBody>
      </p:sp>
      <p:sp>
        <p:nvSpPr>
          <p:cNvPr id="3" name="Content Placeholder 2"/>
          <p:cNvSpPr>
            <a:spLocks noGrp="1"/>
          </p:cNvSpPr>
          <p:nvPr>
            <p:ph sz="half" idx="1"/>
          </p:nvPr>
        </p:nvSpPr>
        <p:spPr/>
        <p:txBody>
          <a:bodyPr>
            <a:normAutofit fontScale="85000" lnSpcReduction="20000"/>
          </a:bodyPr>
          <a:lstStyle/>
          <a:p>
            <a:pPr lvl="0"/>
            <a:r>
              <a:rPr lang="en-US" dirty="0" smtClean="0"/>
              <a:t>Calls Council of Nicaea in 325. Why?</a:t>
            </a:r>
          </a:p>
          <a:p>
            <a:pPr lvl="1"/>
            <a:r>
              <a:rPr lang="en-US" dirty="0" err="1" smtClean="0"/>
              <a:t>Miletian</a:t>
            </a:r>
            <a:r>
              <a:rPr lang="en-US" dirty="0" smtClean="0"/>
              <a:t> Schism</a:t>
            </a:r>
          </a:p>
          <a:p>
            <a:pPr lvl="1"/>
            <a:r>
              <a:rPr lang="en-US" dirty="0" smtClean="0"/>
              <a:t>Date of Easter</a:t>
            </a:r>
          </a:p>
          <a:p>
            <a:pPr lvl="1"/>
            <a:r>
              <a:rPr lang="en-US" dirty="0" smtClean="0"/>
              <a:t>Trouble with Arius</a:t>
            </a:r>
          </a:p>
          <a:p>
            <a:r>
              <a:rPr lang="en-US" dirty="0" smtClean="0"/>
              <a:t>Dispute took place in Alexandria but had larger implications for the empire; religious disputes end up affecting politics</a:t>
            </a:r>
          </a:p>
          <a:p>
            <a:r>
              <a:rPr lang="en-US" dirty="0" smtClean="0"/>
              <a:t>Flurry of letter writing preceded Nicaea by Bishops</a:t>
            </a:r>
          </a:p>
          <a:p>
            <a:r>
              <a:rPr lang="en-US" dirty="0" smtClean="0"/>
              <a:t>Constantine burns them all</a:t>
            </a:r>
          </a:p>
          <a:p>
            <a:r>
              <a:rPr lang="en-US" dirty="0" smtClean="0"/>
              <a:t>Thought the religious dispute was “logomachy”</a:t>
            </a:r>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006" y="1190171"/>
            <a:ext cx="4085560" cy="5667829"/>
          </a:xfrm>
          <a:prstGeom prst="rect">
            <a:avLst/>
          </a:prstGeom>
        </p:spPr>
      </p:pic>
    </p:spTree>
    <p:extLst>
      <p:ext uri="{BB962C8B-B14F-4D97-AF65-F5344CB8AC3E}">
        <p14:creationId xmlns:p14="http://schemas.microsoft.com/office/powerpoint/2010/main" val="310136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People</a:t>
            </a:r>
            <a:endParaRPr lang="en-US" dirty="0"/>
          </a:p>
        </p:txBody>
      </p:sp>
      <p:sp>
        <p:nvSpPr>
          <p:cNvPr id="3" name="Content Placeholder 2"/>
          <p:cNvSpPr>
            <a:spLocks noGrp="1"/>
          </p:cNvSpPr>
          <p:nvPr>
            <p:ph idx="1"/>
          </p:nvPr>
        </p:nvSpPr>
        <p:spPr/>
        <p:txBody>
          <a:bodyPr/>
          <a:lstStyle/>
          <a:p>
            <a:r>
              <a:rPr lang="en-US" dirty="0"/>
              <a:t>Roman Emperors: Decius, Valerian, </a:t>
            </a:r>
            <a:r>
              <a:rPr lang="en-US" dirty="0" err="1"/>
              <a:t>Gallienus</a:t>
            </a:r>
            <a:r>
              <a:rPr lang="en-US" dirty="0"/>
              <a:t>, Diocletian, Constantine</a:t>
            </a:r>
          </a:p>
          <a:p>
            <a:r>
              <a:rPr lang="en-US" dirty="0"/>
              <a:t>	Cyprian </a:t>
            </a:r>
          </a:p>
          <a:p>
            <a:r>
              <a:rPr lang="en-US" dirty="0"/>
              <a:t>	</a:t>
            </a:r>
            <a:r>
              <a:rPr lang="en-US" dirty="0" err="1"/>
              <a:t>Novatian</a:t>
            </a:r>
            <a:r>
              <a:rPr lang="en-US" dirty="0"/>
              <a:t> and </a:t>
            </a:r>
            <a:r>
              <a:rPr lang="en-US" dirty="0" err="1"/>
              <a:t>Donatus</a:t>
            </a:r>
            <a:r>
              <a:rPr lang="en-US" dirty="0"/>
              <a:t> – pure Christianity</a:t>
            </a:r>
          </a:p>
          <a:p>
            <a:r>
              <a:rPr lang="en-US" dirty="0"/>
              <a:t>	Paul of Samosata and Lucian of Antioch</a:t>
            </a:r>
          </a:p>
          <a:p>
            <a:r>
              <a:rPr lang="en-US" dirty="0"/>
              <a:t>	Peter of Alexandria and Miletus</a:t>
            </a:r>
          </a:p>
          <a:p>
            <a:r>
              <a:rPr lang="en-US" dirty="0"/>
              <a:t>	Arius (ca 256/260-336) and Alexander (his bishop) – dispute starts ca 319/320</a:t>
            </a:r>
          </a:p>
          <a:p>
            <a:r>
              <a:rPr lang="en-US" dirty="0"/>
              <a:t>	Athanasius (ca 297-373)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364" y="4931001"/>
            <a:ext cx="4076700" cy="1495425"/>
          </a:xfrm>
          <a:prstGeom prst="rect">
            <a:avLst/>
          </a:prstGeom>
        </p:spPr>
      </p:pic>
    </p:spTree>
    <p:extLst>
      <p:ext uri="{BB962C8B-B14F-4D97-AF65-F5344CB8AC3E}">
        <p14:creationId xmlns:p14="http://schemas.microsoft.com/office/powerpoint/2010/main" val="350448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 Paganism</a:t>
            </a:r>
            <a:endParaRPr lang="en-US" dirty="0"/>
          </a:p>
        </p:txBody>
      </p:sp>
      <p:sp>
        <p:nvSpPr>
          <p:cNvPr id="3" name="Content Placeholder 2"/>
          <p:cNvSpPr>
            <a:spLocks noGrp="1"/>
          </p:cNvSpPr>
          <p:nvPr>
            <p:ph idx="1"/>
          </p:nvPr>
        </p:nvSpPr>
        <p:spPr/>
        <p:txBody>
          <a:bodyPr>
            <a:normAutofit fontScale="92500" lnSpcReduction="20000"/>
          </a:bodyPr>
          <a:lstStyle/>
          <a:p>
            <a:r>
              <a:rPr lang="en-US" dirty="0"/>
              <a:t>Christianity and Paganism (Synod of Elvira 305/6 Grenada, Spain passed 81 canons)</a:t>
            </a:r>
          </a:p>
          <a:p>
            <a:pPr lvl="0"/>
            <a:r>
              <a:rPr lang="en-US" dirty="0"/>
              <a:t>Besides Rome’s old gods there were “an army of more exotic deities”</a:t>
            </a:r>
          </a:p>
          <a:p>
            <a:pPr lvl="0"/>
            <a:r>
              <a:rPr lang="en-US" dirty="0"/>
              <a:t>Egyptians had gods depicted as animals, cult of Isis</a:t>
            </a:r>
          </a:p>
          <a:p>
            <a:pPr lvl="0"/>
            <a:r>
              <a:rPr lang="en-US" dirty="0"/>
              <a:t>Syria and N. Africa had the fertility gods which promoted church growth</a:t>
            </a:r>
          </a:p>
          <a:p>
            <a:pPr lvl="0"/>
            <a:r>
              <a:rPr lang="en-US" dirty="0"/>
              <a:t>Asia Minor had the Great Mother – whose devotees castrated themselves</a:t>
            </a:r>
          </a:p>
          <a:p>
            <a:pPr lvl="0"/>
            <a:r>
              <a:rPr lang="en-US" dirty="0"/>
              <a:t>Religious people who wanted to placate the gods and looking for answers</a:t>
            </a:r>
          </a:p>
          <a:p>
            <a:pPr lvl="0"/>
            <a:r>
              <a:rPr lang="en-US" dirty="0"/>
              <a:t>Christianity stood out from these religions, but also appealed to a similar constituency</a:t>
            </a:r>
          </a:p>
          <a:p>
            <a:pPr lvl="0"/>
            <a:r>
              <a:rPr lang="en-US" dirty="0"/>
              <a:t>Even before Constantine, Christianity was well established in the culture and society</a:t>
            </a:r>
          </a:p>
          <a:p>
            <a:endParaRPr lang="en-US" dirty="0"/>
          </a:p>
        </p:txBody>
      </p:sp>
    </p:spTree>
    <p:extLst>
      <p:ext uri="{BB962C8B-B14F-4D97-AF65-F5344CB8AC3E}">
        <p14:creationId xmlns:p14="http://schemas.microsoft.com/office/powerpoint/2010/main" val="394618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Lapsi</a:t>
            </a:r>
            <a:r>
              <a:rPr lang="en-US" dirty="0" smtClean="0"/>
              <a:t> and </a:t>
            </a:r>
            <a:r>
              <a:rPr lang="en-US" dirty="0" err="1" smtClean="0"/>
              <a:t>Traditores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What </a:t>
            </a:r>
            <a:r>
              <a:rPr lang="en-US" dirty="0"/>
              <a:t>to do with those who gave in (</a:t>
            </a:r>
            <a:r>
              <a:rPr lang="en-US" dirty="0" err="1"/>
              <a:t>Lapsi</a:t>
            </a:r>
            <a:r>
              <a:rPr lang="en-US" dirty="0"/>
              <a:t>) and sacrificed or handed over (</a:t>
            </a:r>
            <a:r>
              <a:rPr lang="en-US" i="1" dirty="0" err="1"/>
              <a:t>Traditores</a:t>
            </a:r>
            <a:r>
              <a:rPr lang="en-US" dirty="0"/>
              <a:t>) the books</a:t>
            </a:r>
          </a:p>
          <a:p>
            <a:r>
              <a:rPr lang="en-US" dirty="0" smtClean="0"/>
              <a:t>Issue </a:t>
            </a:r>
            <a:r>
              <a:rPr lang="en-US" dirty="0"/>
              <a:t>of </a:t>
            </a:r>
            <a:r>
              <a:rPr lang="en-US" dirty="0" err="1"/>
              <a:t>libellus</a:t>
            </a:r>
            <a:r>
              <a:rPr lang="en-US" dirty="0"/>
              <a:t>/</a:t>
            </a:r>
            <a:r>
              <a:rPr lang="en-US" dirty="0" err="1"/>
              <a:t>libelli</a:t>
            </a:r>
            <a:endParaRPr lang="en-US" dirty="0"/>
          </a:p>
          <a:p>
            <a:r>
              <a:rPr lang="en-US" dirty="0" smtClean="0"/>
              <a:t>Beginning </a:t>
            </a:r>
            <a:r>
              <a:rPr lang="en-US" dirty="0"/>
              <a:t>of system of penance to deal with the sin of the persecution (initially pastoral care, later on becomes abused during the middle ages; Luther’s response)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070565"/>
            <a:ext cx="3730172" cy="5317479"/>
          </a:xfrm>
        </p:spPr>
      </p:pic>
    </p:spTree>
    <p:extLst>
      <p:ext uri="{BB962C8B-B14F-4D97-AF65-F5344CB8AC3E}">
        <p14:creationId xmlns:p14="http://schemas.microsoft.com/office/powerpoint/2010/main" val="380970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Lapsed (cont’d) and Purification of Church</a:t>
            </a:r>
            <a:endParaRPr lang="en-US" dirty="0"/>
          </a:p>
        </p:txBody>
      </p:sp>
      <p:sp>
        <p:nvSpPr>
          <p:cNvPr id="3" name="Content Placeholder 2"/>
          <p:cNvSpPr>
            <a:spLocks noGrp="1"/>
          </p:cNvSpPr>
          <p:nvPr>
            <p:ph idx="1"/>
          </p:nvPr>
        </p:nvSpPr>
        <p:spPr/>
        <p:txBody>
          <a:bodyPr/>
          <a:lstStyle/>
          <a:p>
            <a:r>
              <a:rPr lang="en-US" dirty="0"/>
              <a:t>Novatianism (250s)</a:t>
            </a:r>
          </a:p>
          <a:p>
            <a:pPr lvl="0"/>
            <a:r>
              <a:rPr lang="en-US" dirty="0"/>
              <a:t>Donatism (300s – lasts for a couple of centuries) </a:t>
            </a:r>
            <a:r>
              <a:rPr lang="en-US" dirty="0" smtClean="0"/>
              <a:t>– </a:t>
            </a:r>
          </a:p>
          <a:p>
            <a:pPr lvl="0"/>
            <a:r>
              <a:rPr lang="en-US" dirty="0" smtClean="0"/>
              <a:t>Council </a:t>
            </a:r>
            <a:r>
              <a:rPr lang="en-US" dirty="0"/>
              <a:t>of Carthage (312) and Rome (313) deal with Donatist controversy, as did Council of Arles (southern France) – key </a:t>
            </a:r>
            <a:r>
              <a:rPr lang="en-US" dirty="0" smtClean="0"/>
              <a:t>council</a:t>
            </a:r>
          </a:p>
          <a:p>
            <a:pPr lvl="0"/>
            <a:r>
              <a:rPr lang="en-US" dirty="0" smtClean="0"/>
              <a:t>Donatists </a:t>
            </a:r>
            <a:r>
              <a:rPr lang="en-US" dirty="0"/>
              <a:t>appealed twice to Constantine (they lost). Donatists come out in favor of separation of church and </a:t>
            </a:r>
            <a:r>
              <a:rPr lang="en-US" dirty="0" smtClean="0"/>
              <a:t>state</a:t>
            </a:r>
          </a:p>
          <a:p>
            <a:pPr lvl="0"/>
            <a:r>
              <a:rPr lang="en-US" dirty="0" smtClean="0"/>
              <a:t>Can sacred acts done by clergy who apostatized be considered valid and certain?</a:t>
            </a:r>
            <a:endParaRPr lang="en-US" dirty="0"/>
          </a:p>
          <a:p>
            <a:endParaRPr lang="en-US" dirty="0"/>
          </a:p>
        </p:txBody>
      </p:sp>
    </p:spTree>
    <p:extLst>
      <p:ext uri="{BB962C8B-B14F-4D97-AF65-F5344CB8AC3E}">
        <p14:creationId xmlns:p14="http://schemas.microsoft.com/office/powerpoint/2010/main" val="154775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Rebaptism?</a:t>
            </a:r>
            <a:endParaRPr lang="en-US" dirty="0"/>
          </a:p>
        </p:txBody>
      </p:sp>
      <p:sp>
        <p:nvSpPr>
          <p:cNvPr id="3" name="Content Placeholder 2"/>
          <p:cNvSpPr>
            <a:spLocks noGrp="1"/>
          </p:cNvSpPr>
          <p:nvPr>
            <p:ph sz="half" idx="1"/>
          </p:nvPr>
        </p:nvSpPr>
        <p:spPr/>
        <p:txBody>
          <a:bodyPr/>
          <a:lstStyle/>
          <a:p>
            <a:r>
              <a:rPr lang="en-US" dirty="0"/>
              <a:t>Rebaptism of heretics- Councils in Africa – early and mid 3</a:t>
            </a:r>
            <a:r>
              <a:rPr lang="en-US" baseline="30000" dirty="0"/>
              <a:t>rd</a:t>
            </a:r>
            <a:r>
              <a:rPr lang="en-US" dirty="0"/>
              <a:t> c. - Carthage and Alexandria – issue of </a:t>
            </a:r>
            <a:r>
              <a:rPr lang="en-US" b="1" u="sng" dirty="0"/>
              <a:t>Rebaptism</a:t>
            </a:r>
            <a:r>
              <a:rPr lang="en-US" dirty="0"/>
              <a:t> if done by heretics</a:t>
            </a:r>
          </a:p>
          <a:p>
            <a:r>
              <a:rPr lang="en-US" dirty="0"/>
              <a:t>Cyprian said they should be </a:t>
            </a:r>
            <a:r>
              <a:rPr lang="en-US" dirty="0" err="1"/>
              <a:t>rebaptized</a:t>
            </a:r>
            <a:r>
              <a:rPr lang="en-US" dirty="0"/>
              <a:t> (Augustine disagreed)</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9800" y="1967529"/>
            <a:ext cx="5181600" cy="3051529"/>
          </a:xfrm>
          <a:prstGeom prst="rect">
            <a:avLst/>
          </a:prstGeom>
        </p:spPr>
      </p:pic>
    </p:spTree>
    <p:extLst>
      <p:ext uri="{BB962C8B-B14F-4D97-AF65-F5344CB8AC3E}">
        <p14:creationId xmlns:p14="http://schemas.microsoft.com/office/powerpoint/2010/main" val="374594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Trinitarian Issues</a:t>
            </a:r>
            <a:endParaRPr lang="en-US" dirty="0"/>
          </a:p>
        </p:txBody>
      </p:sp>
      <p:sp>
        <p:nvSpPr>
          <p:cNvPr id="3" name="Content Placeholder 2"/>
          <p:cNvSpPr>
            <a:spLocks noGrp="1"/>
          </p:cNvSpPr>
          <p:nvPr>
            <p:ph idx="1"/>
          </p:nvPr>
        </p:nvSpPr>
        <p:spPr/>
        <p:txBody>
          <a:bodyPr/>
          <a:lstStyle/>
          <a:p>
            <a:r>
              <a:rPr lang="en-US" dirty="0"/>
              <a:t>Sabellianism/Modalism – God appears in 3 different modes or forms (like illus. of H2O)</a:t>
            </a:r>
          </a:p>
          <a:p>
            <a:r>
              <a:rPr lang="en-US" dirty="0"/>
              <a:t>Adoptionism, dynamic </a:t>
            </a:r>
            <a:r>
              <a:rPr lang="en-US" dirty="0" err="1"/>
              <a:t>monarchianism</a:t>
            </a:r>
            <a:r>
              <a:rPr lang="en-US" dirty="0"/>
              <a:t> and Paul of Samosata – God adopted a human being (Jesus) who deserved to be adopted because he was so good</a:t>
            </a:r>
            <a:r>
              <a:rPr lang="en-US" dirty="0" smtClean="0"/>
              <a:t>. He received the divinity at his baptism when the Spirit of God rested on him.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316" y="4418919"/>
            <a:ext cx="2867025" cy="1590675"/>
          </a:xfrm>
          <a:prstGeom prst="rect">
            <a:avLst/>
          </a:prstGeom>
        </p:spPr>
      </p:pic>
    </p:spTree>
    <p:extLst>
      <p:ext uri="{BB962C8B-B14F-4D97-AF65-F5344CB8AC3E}">
        <p14:creationId xmlns:p14="http://schemas.microsoft.com/office/powerpoint/2010/main" val="3157559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Issues</a:t>
            </a:r>
            <a:endParaRPr lang="en-US" dirty="0"/>
          </a:p>
        </p:txBody>
      </p:sp>
      <p:sp>
        <p:nvSpPr>
          <p:cNvPr id="3" name="Content Placeholder 2"/>
          <p:cNvSpPr>
            <a:spLocks noGrp="1"/>
          </p:cNvSpPr>
          <p:nvPr>
            <p:ph idx="1"/>
          </p:nvPr>
        </p:nvSpPr>
        <p:spPr/>
        <p:txBody>
          <a:bodyPr>
            <a:normAutofit lnSpcReduction="10000"/>
          </a:bodyPr>
          <a:lstStyle/>
          <a:p>
            <a:pPr lvl="0"/>
            <a:r>
              <a:rPr lang="en-US" dirty="0"/>
              <a:t>Clergy misconduct (Council at Narbonne (255-60 AD) – dealt with alleged clergy misconduct of Bishop Paul (he proves himself innocent by calling a synod)</a:t>
            </a:r>
          </a:p>
          <a:p>
            <a:pPr lvl="0"/>
            <a:r>
              <a:rPr lang="en-US" dirty="0"/>
              <a:t>Synod of Elvira (305/6, Grenada, Spain) passed 81 canons</a:t>
            </a:r>
          </a:p>
          <a:p>
            <a:pPr lvl="1"/>
            <a:r>
              <a:rPr lang="en-US" dirty="0"/>
              <a:t>Against pagan immoralities</a:t>
            </a:r>
          </a:p>
          <a:p>
            <a:pPr lvl="1"/>
            <a:r>
              <a:rPr lang="en-US" dirty="0"/>
              <a:t>Church discipline, strict morality enforced</a:t>
            </a:r>
          </a:p>
          <a:p>
            <a:pPr lvl="1"/>
            <a:r>
              <a:rPr lang="en-US" dirty="0"/>
              <a:t>Could lapsed be given communion on deathbed</a:t>
            </a:r>
          </a:p>
          <a:p>
            <a:pPr lvl="1"/>
            <a:r>
              <a:rPr lang="en-US" dirty="0"/>
              <a:t>Pictures on walls prohibited (becomes an issue </a:t>
            </a:r>
            <a:r>
              <a:rPr lang="en-US" dirty="0" smtClean="0"/>
              <a:t>again in </a:t>
            </a:r>
            <a:r>
              <a:rPr lang="en-US" dirty="0"/>
              <a:t>the 7</a:t>
            </a:r>
            <a:r>
              <a:rPr lang="en-US" baseline="30000" dirty="0"/>
              <a:t>th</a:t>
            </a:r>
            <a:r>
              <a:rPr lang="en-US" dirty="0"/>
              <a:t> /8</a:t>
            </a:r>
            <a:r>
              <a:rPr lang="en-US" baseline="30000" dirty="0"/>
              <a:t>th</a:t>
            </a:r>
            <a:r>
              <a:rPr lang="en-US" dirty="0"/>
              <a:t> c – 7</a:t>
            </a:r>
            <a:r>
              <a:rPr lang="en-US" baseline="30000" dirty="0"/>
              <a:t>th</a:t>
            </a:r>
            <a:r>
              <a:rPr lang="en-US" dirty="0"/>
              <a:t> ecumenical council (787) – question of icons perhaps also because of Islam?</a:t>
            </a:r>
          </a:p>
          <a:p>
            <a:pPr lvl="1"/>
            <a:r>
              <a:rPr lang="en-US" dirty="0"/>
              <a:t>Christians  prohibited from marrying Jews (Judaism becomes attractive to some Christians)</a:t>
            </a:r>
          </a:p>
          <a:p>
            <a:endParaRPr lang="en-US" dirty="0"/>
          </a:p>
        </p:txBody>
      </p:sp>
    </p:spTree>
    <p:extLst>
      <p:ext uri="{BB962C8B-B14F-4D97-AF65-F5344CB8AC3E}">
        <p14:creationId xmlns:p14="http://schemas.microsoft.com/office/powerpoint/2010/main" val="342801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Events – Plague and Persecution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249-250 – Persecution under Decius – Origen arrested – survives the persecution but dies a few years later from the wounds inflicted</a:t>
            </a:r>
          </a:p>
          <a:p>
            <a:r>
              <a:rPr lang="en-US" dirty="0"/>
              <a:t>250-280 Plague of </a:t>
            </a:r>
            <a:r>
              <a:rPr lang="en-US" dirty="0" smtClean="0"/>
              <a:t>Cyprian </a:t>
            </a:r>
            <a:r>
              <a:rPr lang="en-US" dirty="0" smtClean="0"/>
              <a:t>(named after him because </a:t>
            </a:r>
            <a:r>
              <a:rPr lang="en-US" dirty="0" smtClean="0"/>
              <a:t>he refers to it)</a:t>
            </a:r>
          </a:p>
          <a:p>
            <a:pPr lvl="1"/>
            <a:r>
              <a:rPr lang="en-US" dirty="0" smtClean="0"/>
              <a:t> </a:t>
            </a:r>
            <a:r>
              <a:rPr lang="en-US" dirty="0"/>
              <a:t>– measles or smallpox </a:t>
            </a:r>
          </a:p>
          <a:p>
            <a:r>
              <a:rPr lang="en-US" dirty="0"/>
              <a:t>257/58 – Persecutions under Valerian – Cyprian martyred</a:t>
            </a:r>
          </a:p>
          <a:p>
            <a:r>
              <a:rPr lang="en-US" dirty="0"/>
              <a:t>260s – Peace for the Christians under </a:t>
            </a:r>
            <a:r>
              <a:rPr lang="en-US" dirty="0" err="1"/>
              <a:t>Gallienus</a:t>
            </a:r>
            <a:r>
              <a:rPr lang="en-US" dirty="0"/>
              <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8026" y="2249714"/>
            <a:ext cx="5365773" cy="3386907"/>
          </a:xfrm>
        </p:spPr>
      </p:pic>
    </p:spTree>
    <p:extLst>
      <p:ext uri="{BB962C8B-B14F-4D97-AF65-F5344CB8AC3E}">
        <p14:creationId xmlns:p14="http://schemas.microsoft.com/office/powerpoint/2010/main" val="92777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Arles 312</a:t>
            </a:r>
            <a:endParaRPr lang="en-US" dirty="0"/>
          </a:p>
        </p:txBody>
      </p:sp>
      <p:sp>
        <p:nvSpPr>
          <p:cNvPr id="3" name="Content Placeholder 2"/>
          <p:cNvSpPr>
            <a:spLocks noGrp="1"/>
          </p:cNvSpPr>
          <p:nvPr>
            <p:ph idx="1"/>
          </p:nvPr>
        </p:nvSpPr>
        <p:spPr/>
        <p:txBody>
          <a:bodyPr/>
          <a:lstStyle/>
          <a:p>
            <a:pPr lvl="1"/>
            <a:r>
              <a:rPr lang="en-US" dirty="0"/>
              <a:t>Passed 22 canons on pastoral misconduct</a:t>
            </a:r>
          </a:p>
          <a:p>
            <a:pPr lvl="1"/>
            <a:r>
              <a:rPr lang="en-US" dirty="0"/>
              <a:t>Easter question</a:t>
            </a:r>
          </a:p>
          <a:p>
            <a:pPr lvl="1"/>
            <a:r>
              <a:rPr lang="en-US" dirty="0"/>
              <a:t>Condemned Donatists</a:t>
            </a:r>
          </a:p>
          <a:p>
            <a:pPr lvl="1"/>
            <a:r>
              <a:rPr lang="en-US" dirty="0"/>
              <a:t>Condemned races and gladiator fights</a:t>
            </a:r>
          </a:p>
          <a:p>
            <a:pPr lvl="1"/>
            <a:r>
              <a:rPr lang="en-US" dirty="0"/>
              <a:t>Condemned baptism of heretics</a:t>
            </a:r>
          </a:p>
          <a:p>
            <a:pPr lvl="1"/>
            <a:r>
              <a:rPr lang="en-US" dirty="0"/>
              <a:t>Bishops who apostatize </a:t>
            </a:r>
            <a:r>
              <a:rPr lang="en-US" dirty="0" smtClean="0"/>
              <a:t>are deposed </a:t>
            </a:r>
            <a:r>
              <a:rPr lang="en-US" dirty="0"/>
              <a:t>but their acts honored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5143" y="699371"/>
            <a:ext cx="3135086" cy="2889504"/>
          </a:xfrm>
          <a:prstGeom prst="rect">
            <a:avLst/>
          </a:prstGeom>
        </p:spPr>
      </p:pic>
    </p:spTree>
    <p:extLst>
      <p:ext uri="{BB962C8B-B14F-4D97-AF65-F5344CB8AC3E}">
        <p14:creationId xmlns:p14="http://schemas.microsoft.com/office/powerpoint/2010/main" val="4250415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at Ancyra – 314 (Galatia)</a:t>
            </a:r>
            <a:endParaRPr lang="en-US" dirty="0"/>
          </a:p>
        </p:txBody>
      </p:sp>
      <p:sp>
        <p:nvSpPr>
          <p:cNvPr id="3" name="Content Placeholder 2"/>
          <p:cNvSpPr>
            <a:spLocks noGrp="1"/>
          </p:cNvSpPr>
          <p:nvPr>
            <p:ph idx="1"/>
          </p:nvPr>
        </p:nvSpPr>
        <p:spPr/>
        <p:txBody>
          <a:bodyPr/>
          <a:lstStyle/>
          <a:p>
            <a:pPr lvl="1"/>
            <a:r>
              <a:rPr lang="en-US" dirty="0"/>
              <a:t>Sought to heal wounds of Diocletian persecution</a:t>
            </a:r>
          </a:p>
          <a:p>
            <a:pPr lvl="1"/>
            <a:r>
              <a:rPr lang="en-US" dirty="0"/>
              <a:t>25 canons that deal with apostasy resulting from persecution (see esp. 1-8)</a:t>
            </a:r>
          </a:p>
          <a:p>
            <a:pPr lvl="1"/>
            <a:r>
              <a:rPr lang="en-US" dirty="0"/>
              <a:t>Priests who had apostatized could remain among clergy but not perform sacerdotal functions</a:t>
            </a:r>
          </a:p>
          <a:p>
            <a:pPr lvl="1"/>
            <a:r>
              <a:rPr lang="en-US" dirty="0"/>
              <a:t>If one sacrificed to the gods before Baptism he could still be admitted to the rank of clergy</a:t>
            </a:r>
          </a:p>
          <a:p>
            <a:pPr lvl="1"/>
            <a:r>
              <a:rPr lang="en-US" dirty="0"/>
              <a:t>Prescribed penance of 7 years for adultery and lifelong penance for murderers</a:t>
            </a:r>
          </a:p>
          <a:p>
            <a:pPr lvl="1"/>
            <a:r>
              <a:rPr lang="en-US" dirty="0"/>
              <a:t>Forbade </a:t>
            </a:r>
            <a:r>
              <a:rPr lang="en-US" i="1" dirty="0" err="1"/>
              <a:t>chorepiscopoi</a:t>
            </a:r>
            <a:r>
              <a:rPr lang="en-US" dirty="0"/>
              <a:t> from ordaining</a:t>
            </a:r>
          </a:p>
          <a:p>
            <a:pPr lvl="1"/>
            <a:r>
              <a:rPr lang="en-US" dirty="0"/>
              <a:t>Allowed deacons to marry who had declared their intentions before ordination</a:t>
            </a:r>
          </a:p>
        </p:txBody>
      </p:sp>
    </p:spTree>
    <p:extLst>
      <p:ext uri="{BB962C8B-B14F-4D97-AF65-F5344CB8AC3E}">
        <p14:creationId xmlns:p14="http://schemas.microsoft.com/office/powerpoint/2010/main" val="98444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Council in </a:t>
            </a:r>
            <a:r>
              <a:rPr lang="en-US" dirty="0" err="1"/>
              <a:t>Neocaesarea</a:t>
            </a:r>
            <a:r>
              <a:rPr lang="en-US" dirty="0"/>
              <a:t> (between 314-325)</a:t>
            </a:r>
          </a:p>
        </p:txBody>
      </p:sp>
      <p:sp>
        <p:nvSpPr>
          <p:cNvPr id="3" name="Content Placeholder 2"/>
          <p:cNvSpPr>
            <a:spLocks noGrp="1"/>
          </p:cNvSpPr>
          <p:nvPr>
            <p:ph idx="1"/>
          </p:nvPr>
        </p:nvSpPr>
        <p:spPr/>
        <p:txBody>
          <a:bodyPr/>
          <a:lstStyle/>
          <a:p>
            <a:pPr lvl="1"/>
            <a:r>
              <a:rPr lang="en-US" dirty="0"/>
              <a:t>Questions about clergy misconduct</a:t>
            </a:r>
          </a:p>
          <a:p>
            <a:pPr lvl="2"/>
            <a:r>
              <a:rPr lang="en-US" dirty="0"/>
              <a:t>Canon I. Presbyters who marry are removed from clergy roster</a:t>
            </a:r>
          </a:p>
          <a:p>
            <a:pPr lvl="2"/>
            <a:r>
              <a:rPr lang="en-US" dirty="0"/>
              <a:t>Presbyters who fornicate are excommunicated</a:t>
            </a:r>
          </a:p>
          <a:p>
            <a:pPr lvl="1"/>
            <a:r>
              <a:rPr lang="en-US" dirty="0"/>
              <a:t>Questions about sexual misconduct in general – especially/even lust, expecting the clergy to come clean on these issues</a:t>
            </a:r>
          </a:p>
          <a:p>
            <a:pPr lvl="1"/>
            <a:r>
              <a:rPr lang="en-US" dirty="0"/>
              <a:t>Questions about plural marriages</a:t>
            </a:r>
          </a:p>
          <a:p>
            <a:pPr lvl="1"/>
            <a:r>
              <a:rPr lang="en-US" dirty="0"/>
              <a:t>Second marriages opposed</a:t>
            </a:r>
          </a:p>
          <a:p>
            <a:pPr lvl="1"/>
            <a:r>
              <a:rPr lang="en-US" dirty="0"/>
              <a:t>No one is to be ordained prior to 30 years of age</a:t>
            </a:r>
          </a:p>
          <a:p>
            <a:pPr lvl="1"/>
            <a:r>
              <a:rPr lang="en-US" dirty="0"/>
              <a:t>Canon 15 – 7 deacons per city – later effects . . .</a:t>
            </a:r>
          </a:p>
          <a:p>
            <a:r>
              <a:rPr lang="en-US" dirty="0"/>
              <a:t>319-325 Bunch of Councils in Alexandria in Egypt to deal with </a:t>
            </a:r>
            <a:r>
              <a:rPr lang="en-US" dirty="0" smtClean="0"/>
              <a:t>Arius</a:t>
            </a:r>
            <a:endParaRPr lang="en-US" dirty="0"/>
          </a:p>
        </p:txBody>
      </p:sp>
    </p:spTree>
    <p:extLst>
      <p:ext uri="{BB962C8B-B14F-4D97-AF65-F5344CB8AC3E}">
        <p14:creationId xmlns:p14="http://schemas.microsoft.com/office/powerpoint/2010/main" val="97852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for the Church Today</a:t>
            </a:r>
            <a:endParaRPr lang="en-US" dirty="0"/>
          </a:p>
        </p:txBody>
      </p:sp>
      <p:sp>
        <p:nvSpPr>
          <p:cNvPr id="3" name="Content Placeholder 2"/>
          <p:cNvSpPr>
            <a:spLocks noGrp="1"/>
          </p:cNvSpPr>
          <p:nvPr>
            <p:ph idx="1"/>
          </p:nvPr>
        </p:nvSpPr>
        <p:spPr/>
        <p:txBody>
          <a:bodyPr/>
          <a:lstStyle/>
          <a:p>
            <a:r>
              <a:rPr lang="en-US" dirty="0" smtClean="0"/>
              <a:t>Was Constantine good or bad </a:t>
            </a:r>
            <a:r>
              <a:rPr lang="en-US" smtClean="0"/>
              <a:t>for Christianity?</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756" y="2531458"/>
            <a:ext cx="2734129" cy="3645505"/>
          </a:xfrm>
          <a:prstGeom prst="rect">
            <a:avLst/>
          </a:prstGeom>
        </p:spPr>
      </p:pic>
    </p:spTree>
    <p:extLst>
      <p:ext uri="{BB962C8B-B14F-4D97-AF65-F5344CB8AC3E}">
        <p14:creationId xmlns:p14="http://schemas.microsoft.com/office/powerpoint/2010/main" val="242094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Decree of </a:t>
            </a:r>
            <a:r>
              <a:rPr lang="en-US" dirty="0" err="1" smtClean="0"/>
              <a:t>Gallienus</a:t>
            </a:r>
            <a:r>
              <a:rPr lang="en-US" dirty="0" smtClean="0"/>
              <a:t> -Toleration for Christians</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The Emperor Caesar </a:t>
            </a:r>
            <a:r>
              <a:rPr lang="en-US" dirty="0" err="1"/>
              <a:t>Publius</a:t>
            </a:r>
            <a:r>
              <a:rPr lang="en-US" dirty="0"/>
              <a:t> Licinius </a:t>
            </a:r>
            <a:r>
              <a:rPr lang="en-US" dirty="0" err="1"/>
              <a:t>Gallienus</a:t>
            </a:r>
            <a:r>
              <a:rPr lang="en-US" dirty="0"/>
              <a:t> Pius Felix Augustus to Dionysius, </a:t>
            </a:r>
            <a:r>
              <a:rPr lang="en-US" dirty="0" err="1"/>
              <a:t>Pinnas</a:t>
            </a:r>
            <a:r>
              <a:rPr lang="en-US" dirty="0"/>
              <a:t>, Demetrius, and the other bishops. The benefit of my bounty I have ordered to be proclaimed throughout the world. All places of worship shall be restored to their owners; you bishops, therefore, may avail yourselves of the provisions of this decree to protect you from any interference. The complete liberty of action which you now possess has long been granted by me; accordingly Aurelius </a:t>
            </a:r>
            <a:r>
              <a:rPr lang="en-US" dirty="0" err="1"/>
              <a:t>Quirinius</a:t>
            </a:r>
            <a:r>
              <a:rPr lang="en-US" dirty="0"/>
              <a:t>, my chief minister, will enforce the ordinance given by me.”</a:t>
            </a:r>
          </a:p>
          <a:p>
            <a:r>
              <a:rPr lang="en-US" dirty="0"/>
              <a:t>FYI – Christians always wanted the decrees in writing. Some officials chose to deliver the decrees orally and left room for “interpretation.”</a:t>
            </a:r>
          </a:p>
          <a:p>
            <a:endParaRPr lang="en-US" dirty="0"/>
          </a:p>
        </p:txBody>
      </p:sp>
    </p:spTree>
    <p:extLst>
      <p:ext uri="{BB962C8B-B14F-4D97-AF65-F5344CB8AC3E}">
        <p14:creationId xmlns:p14="http://schemas.microsoft.com/office/powerpoint/2010/main" val="281219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Social Instability</a:t>
            </a:r>
            <a:endParaRPr lang="en-US" dirty="0"/>
          </a:p>
        </p:txBody>
      </p:sp>
      <p:sp>
        <p:nvSpPr>
          <p:cNvPr id="3" name="Content Placeholder 2"/>
          <p:cNvSpPr>
            <a:spLocks noGrp="1"/>
          </p:cNvSpPr>
          <p:nvPr>
            <p:ph idx="1"/>
          </p:nvPr>
        </p:nvSpPr>
        <p:spPr/>
        <p:txBody>
          <a:bodyPr>
            <a:normAutofit/>
          </a:bodyPr>
          <a:lstStyle/>
          <a:p>
            <a:pPr lvl="0"/>
            <a:r>
              <a:rPr lang="en-US" dirty="0"/>
              <a:t>Political instability and civil </a:t>
            </a:r>
            <a:r>
              <a:rPr lang="en-US" dirty="0" smtClean="0"/>
              <a:t>war</a:t>
            </a:r>
            <a:endParaRPr lang="en-US" dirty="0"/>
          </a:p>
          <a:p>
            <a:pPr lvl="0"/>
            <a:r>
              <a:rPr lang="en-US" dirty="0"/>
              <a:t>Barbarian (Franks, </a:t>
            </a:r>
            <a:r>
              <a:rPr lang="en-US" dirty="0" err="1"/>
              <a:t>Allamans</a:t>
            </a:r>
            <a:r>
              <a:rPr lang="en-US" dirty="0"/>
              <a:t>, Goths) from the West, Persian invasions from the East - </a:t>
            </a:r>
            <a:br>
              <a:rPr lang="en-US" dirty="0"/>
            </a:br>
            <a:r>
              <a:rPr lang="en-US" dirty="0"/>
              <a:t>SEE MAP –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1166" y="3278558"/>
            <a:ext cx="4049668" cy="3033342"/>
          </a:xfrm>
          <a:prstGeom prst="rect">
            <a:avLst/>
          </a:prstGeom>
        </p:spPr>
      </p:pic>
    </p:spTree>
    <p:extLst>
      <p:ext uri="{BB962C8B-B14F-4D97-AF65-F5344CB8AC3E}">
        <p14:creationId xmlns:p14="http://schemas.microsoft.com/office/powerpoint/2010/main" val="106218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114" y="654840"/>
            <a:ext cx="10058400" cy="5655049"/>
          </a:xfrm>
          <a:prstGeom prst="rect">
            <a:avLst/>
          </a:prstGeom>
        </p:spPr>
      </p:pic>
    </p:spTree>
    <p:extLst>
      <p:ext uri="{BB962C8B-B14F-4D97-AF65-F5344CB8AC3E}">
        <p14:creationId xmlns:p14="http://schemas.microsoft.com/office/powerpoint/2010/main" val="156028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and Social Instability</a:t>
            </a:r>
            <a:endParaRPr lang="en-US" dirty="0"/>
          </a:p>
        </p:txBody>
      </p:sp>
      <p:sp>
        <p:nvSpPr>
          <p:cNvPr id="3" name="Content Placeholder 2"/>
          <p:cNvSpPr>
            <a:spLocks noGrp="1"/>
          </p:cNvSpPr>
          <p:nvPr>
            <p:ph idx="1"/>
          </p:nvPr>
        </p:nvSpPr>
        <p:spPr/>
        <p:txBody>
          <a:bodyPr>
            <a:normAutofit/>
          </a:bodyPr>
          <a:lstStyle/>
          <a:p>
            <a:pPr lvl="0"/>
            <a:r>
              <a:rPr lang="en-US" dirty="0" smtClean="0"/>
              <a:t>Army </a:t>
            </a:r>
            <a:r>
              <a:rPr lang="en-US" dirty="0"/>
              <a:t>and civil servants morale low - fleece the public – requisitioning crops and cattle, famine</a:t>
            </a:r>
          </a:p>
          <a:p>
            <a:pPr lvl="0"/>
            <a:r>
              <a:rPr lang="en-US" dirty="0"/>
              <a:t>A shrinking population/society turned upside down, aristocracy fading along with allegiance to the state among the middle class </a:t>
            </a:r>
            <a:r>
              <a:rPr lang="en-US" dirty="0" smtClean="0"/>
              <a:t>who are being </a:t>
            </a:r>
            <a:r>
              <a:rPr lang="en-US" dirty="0"/>
              <a:t>taken advantage </a:t>
            </a:r>
            <a:r>
              <a:rPr lang="en-US" dirty="0" smtClean="0"/>
              <a:t>of by everyone</a:t>
            </a:r>
            <a:endParaRPr lang="en-US" dirty="0"/>
          </a:p>
          <a:p>
            <a:pPr lvl="0"/>
            <a:r>
              <a:rPr lang="en-US" dirty="0"/>
              <a:t>Money devalued – inflation on the </a:t>
            </a:r>
            <a:r>
              <a:rPr lang="en-US" dirty="0" smtClean="0"/>
              <a:t>rise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664" y="3911142"/>
            <a:ext cx="3894048" cy="2591312"/>
          </a:xfrm>
          <a:prstGeom prst="rect">
            <a:avLst/>
          </a:prstGeom>
        </p:spPr>
      </p:pic>
    </p:spTree>
    <p:extLst>
      <p:ext uri="{BB962C8B-B14F-4D97-AF65-F5344CB8AC3E}">
        <p14:creationId xmlns:p14="http://schemas.microsoft.com/office/powerpoint/2010/main" val="93292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Decius, Valerian and Diocletian</a:t>
            </a:r>
            <a:endParaRPr lang="en-US" dirty="0"/>
          </a:p>
        </p:txBody>
      </p:sp>
      <p:sp>
        <p:nvSpPr>
          <p:cNvPr id="3" name="Content Placeholder 2"/>
          <p:cNvSpPr>
            <a:spLocks noGrp="1"/>
          </p:cNvSpPr>
          <p:nvPr>
            <p:ph idx="1"/>
          </p:nvPr>
        </p:nvSpPr>
        <p:spPr/>
        <p:txBody>
          <a:bodyPr>
            <a:normAutofit/>
          </a:bodyPr>
          <a:lstStyle/>
          <a:p>
            <a:r>
              <a:rPr lang="en-US" dirty="0" smtClean="0"/>
              <a:t>[Decian persecution in 250-251 – first systematic </a:t>
            </a:r>
          </a:p>
          <a:p>
            <a:pPr lvl="1"/>
            <a:r>
              <a:rPr lang="en-US" dirty="0" smtClean="0"/>
              <a:t>Began as a loyalty oath to emperor and Rome to unite empire in the face of fragmentation. Christians were blamed for all that went wrong</a:t>
            </a:r>
          </a:p>
          <a:p>
            <a:pPr lvl="2"/>
            <a:r>
              <a:rPr lang="en-US" dirty="0" smtClean="0"/>
              <a:t>Sacrifice to Roman gods and the genius of the emperor </a:t>
            </a:r>
          </a:p>
          <a:p>
            <a:pPr lvl="1"/>
            <a:r>
              <a:rPr lang="en-US" dirty="0" smtClean="0"/>
              <a:t>(issued </a:t>
            </a:r>
            <a:r>
              <a:rPr lang="en-US" dirty="0" err="1" smtClean="0"/>
              <a:t>libelli</a:t>
            </a:r>
            <a:r>
              <a:rPr lang="en-US" dirty="0" smtClean="0"/>
              <a:t> as proof of sacrificing to the gods)] </a:t>
            </a:r>
          </a:p>
          <a:p>
            <a:pPr lvl="1"/>
            <a:r>
              <a:rPr lang="en-US" dirty="0" smtClean="0"/>
              <a:t>Jews exempt because they were a </a:t>
            </a:r>
            <a:r>
              <a:rPr lang="en-US" i="1" dirty="0" err="1" smtClean="0"/>
              <a:t>religio</a:t>
            </a:r>
            <a:r>
              <a:rPr lang="en-US" i="1" dirty="0" smtClean="0"/>
              <a:t> </a:t>
            </a:r>
            <a:r>
              <a:rPr lang="en-US" i="1" dirty="0" err="1" smtClean="0"/>
              <a:t>licita</a:t>
            </a:r>
            <a:endParaRPr lang="en-US" i="1" dirty="0" smtClean="0"/>
          </a:p>
          <a:p>
            <a:pPr lvl="1"/>
            <a:r>
              <a:rPr lang="en-US" dirty="0" smtClean="0"/>
              <a:t>Origen was arrested during this persecution</a:t>
            </a:r>
          </a:p>
          <a:p>
            <a:r>
              <a:rPr lang="en-US" dirty="0" smtClean="0"/>
              <a:t>Valerian persecution (257 – Christian  senators/Bishops focus of arrests and persecution) – Cyprian died under this persecution</a:t>
            </a:r>
          </a:p>
          <a:p>
            <a:pPr lvl="0"/>
            <a:endParaRPr lang="en-US" dirty="0" smtClean="0"/>
          </a:p>
          <a:p>
            <a:pPr lvl="0"/>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1" y="2291699"/>
            <a:ext cx="1562769" cy="20863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8637" y="5009141"/>
            <a:ext cx="1863144" cy="1753049"/>
          </a:xfrm>
          <a:prstGeom prst="rect">
            <a:avLst/>
          </a:prstGeom>
          <a:solidFill>
            <a:schemeClr val="accent4">
              <a:lumMod val="20000"/>
              <a:lumOff val="80000"/>
            </a:schemeClr>
          </a:solidFill>
        </p:spPr>
      </p:pic>
    </p:spTree>
    <p:extLst>
      <p:ext uri="{BB962C8B-B14F-4D97-AF65-F5344CB8AC3E}">
        <p14:creationId xmlns:p14="http://schemas.microsoft.com/office/powerpoint/2010/main" val="255941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of </a:t>
            </a:r>
            <a:r>
              <a:rPr lang="en-US" dirty="0" err="1" smtClean="0"/>
              <a:t>Libellus</a:t>
            </a:r>
            <a:endParaRPr lang="en-US" dirty="0"/>
          </a:p>
        </p:txBody>
      </p:sp>
      <p:sp>
        <p:nvSpPr>
          <p:cNvPr id="3" name="Content Placeholder 2"/>
          <p:cNvSpPr>
            <a:spLocks noGrp="1"/>
          </p:cNvSpPr>
          <p:nvPr>
            <p:ph idx="1"/>
          </p:nvPr>
        </p:nvSpPr>
        <p:spPr>
          <a:xfrm>
            <a:off x="838200" y="1825625"/>
            <a:ext cx="7311189" cy="4351338"/>
          </a:xfrm>
        </p:spPr>
        <p:txBody>
          <a:bodyPr/>
          <a:lstStyle/>
          <a:p>
            <a:r>
              <a:rPr lang="en-US" dirty="0"/>
              <a:t>To the commission chosen to superintend the sacrifices. From Aurelia </a:t>
            </a:r>
            <a:r>
              <a:rPr lang="en-US" dirty="0" err="1"/>
              <a:t>Ammonous</a:t>
            </a:r>
            <a:r>
              <a:rPr lang="en-US" dirty="0"/>
              <a:t>, daughter of </a:t>
            </a:r>
            <a:r>
              <a:rPr lang="en-US" dirty="0" err="1"/>
              <a:t>Mystus</a:t>
            </a:r>
            <a:r>
              <a:rPr lang="en-US" dirty="0"/>
              <a:t>, of the </a:t>
            </a:r>
            <a:r>
              <a:rPr lang="en-US" dirty="0" err="1"/>
              <a:t>Moeris</a:t>
            </a:r>
            <a:r>
              <a:rPr lang="en-US" dirty="0"/>
              <a:t> quarter, priestess of the god </a:t>
            </a:r>
            <a:r>
              <a:rPr lang="en-US" dirty="0" err="1"/>
              <a:t>Petesouchos</a:t>
            </a:r>
            <a:r>
              <a:rPr lang="en-US" dirty="0"/>
              <a:t>, the great, the mighty, the immortal, and priestess of the gods in the </a:t>
            </a:r>
            <a:r>
              <a:rPr lang="en-US" dirty="0" err="1"/>
              <a:t>Moeris</a:t>
            </a:r>
            <a:r>
              <a:rPr lang="en-US" dirty="0"/>
              <a:t> quarter. I have sacrificed to the gods all my life, and now again, in accordance with the decree and in your presence, I have made sacrifice, and poured a libation, and partaken of the sacred victims. I request you to certify this below</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735" y="2295022"/>
            <a:ext cx="1835317" cy="2388825"/>
          </a:xfrm>
          <a:prstGeom prst="rect">
            <a:avLst/>
          </a:prstGeom>
        </p:spPr>
      </p:pic>
    </p:spTree>
    <p:extLst>
      <p:ext uri="{BB962C8B-B14F-4D97-AF65-F5344CB8AC3E}">
        <p14:creationId xmlns:p14="http://schemas.microsoft.com/office/powerpoint/2010/main" val="282421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Diocletian (284-305)</a:t>
            </a:r>
            <a:endParaRPr lang="en-US" dirty="0"/>
          </a:p>
        </p:txBody>
      </p:sp>
      <p:sp>
        <p:nvSpPr>
          <p:cNvPr id="3" name="Content Placeholder 2"/>
          <p:cNvSpPr>
            <a:spLocks noGrp="1"/>
          </p:cNvSpPr>
          <p:nvPr>
            <p:ph idx="1"/>
          </p:nvPr>
        </p:nvSpPr>
        <p:spPr/>
        <p:txBody>
          <a:bodyPr>
            <a:normAutofit lnSpcReduction="10000"/>
          </a:bodyPr>
          <a:lstStyle/>
          <a:p>
            <a:r>
              <a:rPr lang="en-US" dirty="0"/>
              <a:t>A</a:t>
            </a:r>
            <a:r>
              <a:rPr lang="en-US" dirty="0" smtClean="0"/>
              <a:t>fter Decian and Valerian persecutions things died down for awhile and Christianity became a church prepared to absorb a whole society (Peter Brown)</a:t>
            </a:r>
          </a:p>
          <a:p>
            <a:r>
              <a:rPr lang="en-US" dirty="0" smtClean="0"/>
              <a:t>Diocletian – period of </a:t>
            </a:r>
            <a:r>
              <a:rPr lang="en-US" dirty="0" smtClean="0"/>
              <a:t>stability for the empire</a:t>
            </a:r>
            <a:endParaRPr lang="en-US" dirty="0" smtClean="0"/>
          </a:p>
          <a:p>
            <a:r>
              <a:rPr lang="en-US" dirty="0" smtClean="0"/>
              <a:t>Diocletian’s (284-305) Reorganization - Tetrarchy</a:t>
            </a:r>
          </a:p>
          <a:p>
            <a:pPr lvl="0"/>
            <a:r>
              <a:rPr lang="en-US" dirty="0" smtClean="0"/>
              <a:t>Diocletian (and successors) Persecution (304-311)</a:t>
            </a:r>
          </a:p>
          <a:p>
            <a:pPr lvl="1"/>
            <a:r>
              <a:rPr lang="en-US" dirty="0" smtClean="0"/>
              <a:t>Eusebius says that Galerius (Little Caesar) was the cause</a:t>
            </a:r>
          </a:p>
          <a:p>
            <a:pPr lvl="1"/>
            <a:r>
              <a:rPr lang="en-US" dirty="0" smtClean="0"/>
              <a:t>Began with the army and the loyalty oath</a:t>
            </a:r>
          </a:p>
          <a:p>
            <a:pPr lvl="0"/>
            <a:r>
              <a:rPr lang="en-US" dirty="0" smtClean="0"/>
              <a:t>Emperor Licinius still persecuting Christians in 320s because of their allegiance to Constantine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762" y="2594220"/>
            <a:ext cx="1914525" cy="2390775"/>
          </a:xfrm>
          <a:prstGeom prst="rect">
            <a:avLst/>
          </a:prstGeom>
        </p:spPr>
      </p:pic>
    </p:spTree>
    <p:extLst>
      <p:ext uri="{BB962C8B-B14F-4D97-AF65-F5344CB8AC3E}">
        <p14:creationId xmlns:p14="http://schemas.microsoft.com/office/powerpoint/2010/main" val="189901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1475</Words>
  <Application>Microsoft Office PowerPoint</Application>
  <PresentationFormat>Widescreen</PresentationFormat>
  <Paragraphs>125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250 – 325 AD Plagues, Persecutions, Triumph (?)</vt:lpstr>
      <vt:lpstr>Key Events – Plague and Persecution</vt:lpstr>
      <vt:lpstr>Decree of Gallienus -Toleration for Christians</vt:lpstr>
      <vt:lpstr>Political and Social Instability</vt:lpstr>
      <vt:lpstr>PowerPoint Presentation</vt:lpstr>
      <vt:lpstr>Political and Social Instability</vt:lpstr>
      <vt:lpstr>Decius, Valerian and Diocletian</vt:lpstr>
      <vt:lpstr>Copy of Libellus</vt:lpstr>
      <vt:lpstr>Diocletian (284-305)</vt:lpstr>
      <vt:lpstr>After Diocletian</vt:lpstr>
      <vt:lpstr>Triumph of Constantine</vt:lpstr>
      <vt:lpstr>Calling of Council of Nicaea - 325</vt:lpstr>
      <vt:lpstr>Key People</vt:lpstr>
      <vt:lpstr>Key Issues - Paganism</vt:lpstr>
      <vt:lpstr>The Lapsi and Traditores</vt:lpstr>
      <vt:lpstr>The Lapsed (cont’d) and Purification of Church</vt:lpstr>
      <vt:lpstr>Rebaptism?</vt:lpstr>
      <vt:lpstr>Trinitarian Issues</vt:lpstr>
      <vt:lpstr>Moral Issues</vt:lpstr>
      <vt:lpstr>Council of Arles 312</vt:lpstr>
      <vt:lpstr>Council at Ancyra – 314 (Galatia)</vt:lpstr>
      <vt:lpstr>Council in Neocaesarea (between 314-325)</vt:lpstr>
      <vt:lpstr>Lessons for the Church Today</vt:lpstr>
    </vt:vector>
  </TitlesOfParts>
  <Company>CSL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250 – 325 AD Plagues, Persecutions, Triumph of Constantine</dc:title>
  <dc:creator>Elowsky, Joel</dc:creator>
  <cp:lastModifiedBy>Elowsky, Joel</cp:lastModifiedBy>
  <cp:revision>13</cp:revision>
  <dcterms:created xsi:type="dcterms:W3CDTF">2019-08-09T13:59:15Z</dcterms:created>
  <dcterms:modified xsi:type="dcterms:W3CDTF">2020-01-29T22:25:07Z</dcterms:modified>
</cp:coreProperties>
</file>