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284" r:id="rId4"/>
    <p:sldId id="285" r:id="rId5"/>
    <p:sldId id="304" r:id="rId6"/>
    <p:sldId id="286" r:id="rId7"/>
    <p:sldId id="287" r:id="rId8"/>
    <p:sldId id="288" r:id="rId9"/>
    <p:sldId id="289" r:id="rId10"/>
    <p:sldId id="303"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82" r:id="rId44"/>
    <p:sldId id="283" r:id="rId45"/>
    <p:sldId id="277" r:id="rId46"/>
    <p:sldId id="278" r:id="rId47"/>
    <p:sldId id="27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D1077-D4D8-4B4B-9905-B36599C7E36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0C18000-7CEC-4657-BA6E-7BD51310D7F9}">
      <dgm:prSet phldrT="[Text]"/>
      <dgm:spPr>
        <a:solidFill>
          <a:srgbClr val="FFFF00"/>
        </a:solidFill>
      </dgm:spPr>
      <dgm:t>
        <a:bodyPr/>
        <a:lstStyle/>
        <a:p>
          <a:r>
            <a:rPr lang="en-US" dirty="0" smtClean="0">
              <a:solidFill>
                <a:srgbClr val="FF0000"/>
              </a:solidFill>
            </a:rPr>
            <a:t>30-100 AD</a:t>
          </a:r>
          <a:endParaRPr lang="en-US" dirty="0">
            <a:solidFill>
              <a:srgbClr val="FF0000"/>
            </a:solidFill>
          </a:endParaRPr>
        </a:p>
      </dgm:t>
    </dgm:pt>
    <dgm:pt modelId="{CAF74A76-0149-4474-8331-CB1C80804A87}" type="parTrans" cxnId="{B98B94A5-52D5-4CF1-B2E1-E390FE9B592E}">
      <dgm:prSet/>
      <dgm:spPr/>
      <dgm:t>
        <a:bodyPr/>
        <a:lstStyle/>
        <a:p>
          <a:endParaRPr lang="en-US"/>
        </a:p>
      </dgm:t>
    </dgm:pt>
    <dgm:pt modelId="{BDD7A3F5-5C88-48D5-ADC5-468B0358C88F}" type="sibTrans" cxnId="{B98B94A5-52D5-4CF1-B2E1-E390FE9B592E}">
      <dgm:prSet/>
      <dgm:spPr/>
      <dgm:t>
        <a:bodyPr/>
        <a:lstStyle/>
        <a:p>
          <a:endParaRPr lang="en-US"/>
        </a:p>
      </dgm:t>
    </dgm:pt>
    <dgm:pt modelId="{3A324C9C-B941-4D7D-B147-BD96DC9BDE6F}">
      <dgm:prSet phldrT="[Text]" custT="1"/>
      <dgm:spPr/>
      <dgm:t>
        <a:bodyPr/>
        <a:lstStyle/>
        <a:p>
          <a:r>
            <a:rPr lang="en-US" sz="2800" dirty="0" smtClean="0"/>
            <a:t>The Apostolic Fathers</a:t>
          </a:r>
        </a:p>
        <a:p>
          <a:r>
            <a:rPr lang="en-US" sz="1400" dirty="0" err="1" smtClean="0"/>
            <a:t>Didache</a:t>
          </a:r>
          <a:endParaRPr lang="en-US" sz="1400" dirty="0" smtClean="0"/>
        </a:p>
        <a:p>
          <a:r>
            <a:rPr lang="en-US" sz="1400" dirty="0" smtClean="0"/>
            <a:t>1 &amp; 2 Clement</a:t>
          </a:r>
        </a:p>
        <a:p>
          <a:r>
            <a:rPr lang="en-US" sz="1400" dirty="0" smtClean="0"/>
            <a:t>Epistle of Barnabas</a:t>
          </a:r>
        </a:p>
        <a:p>
          <a:r>
            <a:rPr lang="en-US" sz="1400" dirty="0" smtClean="0"/>
            <a:t>Shepherd of </a:t>
          </a:r>
          <a:r>
            <a:rPr lang="en-US" sz="1400" dirty="0" err="1" smtClean="0"/>
            <a:t>Hermas</a:t>
          </a:r>
          <a:endParaRPr lang="en-US" sz="1400" dirty="0" smtClean="0"/>
        </a:p>
        <a:p>
          <a:r>
            <a:rPr lang="en-US" sz="1400" dirty="0" smtClean="0"/>
            <a:t>Polycarp</a:t>
          </a:r>
        </a:p>
        <a:p>
          <a:r>
            <a:rPr lang="en-US" sz="1400" dirty="0" smtClean="0"/>
            <a:t>Letters of Ignatius of Antioch</a:t>
          </a:r>
        </a:p>
        <a:p>
          <a:r>
            <a:rPr lang="en-US" sz="1400" dirty="0" err="1" smtClean="0"/>
            <a:t>Papias</a:t>
          </a:r>
          <a:endParaRPr lang="en-US" sz="1400" dirty="0" smtClean="0"/>
        </a:p>
        <a:p>
          <a:r>
            <a:rPr lang="en-US" sz="1400" dirty="0" smtClean="0"/>
            <a:t>Epistle to </a:t>
          </a:r>
          <a:r>
            <a:rPr lang="en-US" sz="1400" dirty="0" err="1" smtClean="0"/>
            <a:t>Diognetus</a:t>
          </a:r>
          <a:endParaRPr lang="en-US" sz="1400" dirty="0" smtClean="0"/>
        </a:p>
        <a:p>
          <a:r>
            <a:rPr lang="en-US" sz="1400" dirty="0" smtClean="0"/>
            <a:t>Domitian’s persecution (end of 1</a:t>
          </a:r>
          <a:r>
            <a:rPr lang="en-US" sz="1400" baseline="30000" dirty="0" smtClean="0"/>
            <a:t>st</a:t>
          </a:r>
          <a:r>
            <a:rPr lang="en-US" sz="1400" dirty="0" smtClean="0"/>
            <a:t>. C)</a:t>
          </a:r>
          <a:endParaRPr lang="en-US" sz="1400" dirty="0"/>
        </a:p>
      </dgm:t>
    </dgm:pt>
    <dgm:pt modelId="{838E4196-7ED4-4696-AE8B-8502384CFE8A}" type="parTrans" cxnId="{CA9F55AE-A022-41F0-8A72-AE0C1A0363B1}">
      <dgm:prSet/>
      <dgm:spPr/>
      <dgm:t>
        <a:bodyPr/>
        <a:lstStyle/>
        <a:p>
          <a:endParaRPr lang="en-US"/>
        </a:p>
      </dgm:t>
    </dgm:pt>
    <dgm:pt modelId="{BABC1659-7B7B-4459-AB2A-AEA97AAAFEC2}" type="sibTrans" cxnId="{CA9F55AE-A022-41F0-8A72-AE0C1A0363B1}">
      <dgm:prSet/>
      <dgm:spPr/>
      <dgm:t>
        <a:bodyPr/>
        <a:lstStyle/>
        <a:p>
          <a:endParaRPr lang="en-US"/>
        </a:p>
      </dgm:t>
    </dgm:pt>
    <dgm:pt modelId="{CC548A72-AA25-4410-A76D-231BD448301C}">
      <dgm:prSet phldrT="[Text]"/>
      <dgm:spPr>
        <a:solidFill>
          <a:srgbClr val="FF0000"/>
        </a:solidFill>
      </dgm:spPr>
      <dgm:t>
        <a:bodyPr/>
        <a:lstStyle/>
        <a:p>
          <a:r>
            <a:rPr lang="en-US" dirty="0" smtClean="0"/>
            <a:t>150-250 AD</a:t>
          </a:r>
          <a:endParaRPr lang="en-US" dirty="0"/>
        </a:p>
      </dgm:t>
    </dgm:pt>
    <dgm:pt modelId="{3B7747E3-CDC5-4774-A3FE-2AA3DFB36A8D}" type="parTrans" cxnId="{1A0D505E-059D-41DB-8423-F9345FBA7068}">
      <dgm:prSet/>
      <dgm:spPr/>
      <dgm:t>
        <a:bodyPr/>
        <a:lstStyle/>
        <a:p>
          <a:endParaRPr lang="en-US"/>
        </a:p>
      </dgm:t>
    </dgm:pt>
    <dgm:pt modelId="{C5797A1A-F105-4DB8-B110-D6E7E076CD7B}" type="sibTrans" cxnId="{1A0D505E-059D-41DB-8423-F9345FBA7068}">
      <dgm:prSet/>
      <dgm:spPr/>
      <dgm:t>
        <a:bodyPr/>
        <a:lstStyle/>
        <a:p>
          <a:endParaRPr lang="en-US"/>
        </a:p>
      </dgm:t>
    </dgm:pt>
    <dgm:pt modelId="{0BED7621-EEF0-40B5-9352-CC5ED248108C}">
      <dgm:prSet phldrT="[Text]" custT="1"/>
      <dgm:spPr/>
      <dgm:t>
        <a:bodyPr/>
        <a:lstStyle/>
        <a:p>
          <a:r>
            <a:rPr lang="en-US" sz="2500" dirty="0" smtClean="0"/>
            <a:t>The Apologists &amp; Heresiologists</a:t>
          </a:r>
        </a:p>
        <a:p>
          <a:r>
            <a:rPr lang="en-US" sz="1600" dirty="0" smtClean="0"/>
            <a:t>Justin Martyr</a:t>
          </a:r>
        </a:p>
        <a:p>
          <a:r>
            <a:rPr lang="en-US" sz="1600" dirty="0" err="1" smtClean="0"/>
            <a:t>Tatian</a:t>
          </a:r>
          <a:endParaRPr lang="en-US" sz="1600" dirty="0" smtClean="0"/>
        </a:p>
        <a:p>
          <a:r>
            <a:rPr lang="en-US" sz="1600" dirty="0" err="1" smtClean="0"/>
            <a:t>Athenagoras</a:t>
          </a:r>
          <a:endParaRPr lang="en-US" sz="1600" dirty="0" smtClean="0"/>
        </a:p>
        <a:p>
          <a:r>
            <a:rPr lang="en-US" sz="1600" dirty="0" smtClean="0"/>
            <a:t>Irenaeus</a:t>
          </a:r>
        </a:p>
        <a:p>
          <a:r>
            <a:rPr lang="en-US" sz="1600" dirty="0" smtClean="0"/>
            <a:t>Tertullian</a:t>
          </a:r>
        </a:p>
        <a:p>
          <a:r>
            <a:rPr lang="en-US" sz="1600" dirty="0" smtClean="0"/>
            <a:t>Origen</a:t>
          </a:r>
        </a:p>
        <a:p>
          <a:endParaRPr lang="en-US" sz="2500" dirty="0"/>
        </a:p>
      </dgm:t>
    </dgm:pt>
    <dgm:pt modelId="{5EE6709F-96CF-46BA-89C0-2973F05CFB8B}" type="parTrans" cxnId="{33853F9D-0A93-4E9D-B690-D99E8B20FD32}">
      <dgm:prSet/>
      <dgm:spPr/>
      <dgm:t>
        <a:bodyPr/>
        <a:lstStyle/>
        <a:p>
          <a:endParaRPr lang="en-US"/>
        </a:p>
      </dgm:t>
    </dgm:pt>
    <dgm:pt modelId="{E469FFBD-2CD2-4B35-8D93-CA57F2E54394}" type="sibTrans" cxnId="{33853F9D-0A93-4E9D-B690-D99E8B20FD32}">
      <dgm:prSet/>
      <dgm:spPr/>
      <dgm:t>
        <a:bodyPr/>
        <a:lstStyle/>
        <a:p>
          <a:endParaRPr lang="en-US"/>
        </a:p>
      </dgm:t>
    </dgm:pt>
    <dgm:pt modelId="{9085360E-E80F-4D0D-B692-2CD0C6938B79}">
      <dgm:prSet phldrT="[Text]"/>
      <dgm:spPr/>
      <dgm:t>
        <a:bodyPr/>
        <a:lstStyle/>
        <a:p>
          <a:endParaRPr lang="en-US" sz="2400" dirty="0"/>
        </a:p>
      </dgm:t>
    </dgm:pt>
    <dgm:pt modelId="{AD5E4C65-9084-4F28-89BB-5DE8155E021B}" type="parTrans" cxnId="{D4DAFFF6-B012-42DD-B932-8C7D6B4957DF}">
      <dgm:prSet/>
      <dgm:spPr/>
      <dgm:t>
        <a:bodyPr/>
        <a:lstStyle/>
        <a:p>
          <a:endParaRPr lang="en-US"/>
        </a:p>
      </dgm:t>
    </dgm:pt>
    <dgm:pt modelId="{BD78D551-1560-42E7-BE26-1755F5C090ED}" type="sibTrans" cxnId="{D4DAFFF6-B012-42DD-B932-8C7D6B4957DF}">
      <dgm:prSet/>
      <dgm:spPr/>
      <dgm:t>
        <a:bodyPr/>
        <a:lstStyle/>
        <a:p>
          <a:endParaRPr lang="en-US"/>
        </a:p>
      </dgm:t>
    </dgm:pt>
    <dgm:pt modelId="{5D65F6AD-4E80-4003-A79E-9451C58D6C79}">
      <dgm:prSet phldrT="[Text]"/>
      <dgm:spPr/>
      <dgm:t>
        <a:bodyPr/>
        <a:lstStyle/>
        <a:p>
          <a:endParaRPr lang="en-US" sz="2400" dirty="0"/>
        </a:p>
      </dgm:t>
    </dgm:pt>
    <dgm:pt modelId="{817ADA38-2C15-4134-BF46-288642532BB6}" type="parTrans" cxnId="{9C20C922-6065-45DB-ACC4-CEB74B27A910}">
      <dgm:prSet/>
      <dgm:spPr/>
      <dgm:t>
        <a:bodyPr/>
        <a:lstStyle/>
        <a:p>
          <a:endParaRPr lang="en-US"/>
        </a:p>
      </dgm:t>
    </dgm:pt>
    <dgm:pt modelId="{8E5EEBBF-E8CB-44A8-B225-D48C4EE9D59F}" type="sibTrans" cxnId="{9C20C922-6065-45DB-ACC4-CEB74B27A910}">
      <dgm:prSet/>
      <dgm:spPr/>
      <dgm:t>
        <a:bodyPr/>
        <a:lstStyle/>
        <a:p>
          <a:endParaRPr lang="en-US"/>
        </a:p>
      </dgm:t>
    </dgm:pt>
    <dgm:pt modelId="{E20E4E10-1299-4826-B25C-FF5B683A9E39}">
      <dgm:prSet custT="1"/>
      <dgm:spPr/>
      <dgm:t>
        <a:bodyPr/>
        <a:lstStyle/>
        <a:p>
          <a:r>
            <a:rPr lang="en-US" sz="2400" dirty="0" smtClean="0"/>
            <a:t>The First Century Church</a:t>
          </a:r>
        </a:p>
        <a:p>
          <a:r>
            <a:rPr lang="en-US" sz="1600" dirty="0" smtClean="0"/>
            <a:t>Jesus, Apostles, Paul, John</a:t>
          </a:r>
        </a:p>
        <a:p>
          <a:r>
            <a:rPr lang="en-US" sz="1600" dirty="0" smtClean="0"/>
            <a:t>Pentecost (33 AD)</a:t>
          </a:r>
        </a:p>
        <a:p>
          <a:r>
            <a:rPr lang="en-US" sz="1600" dirty="0" smtClean="0"/>
            <a:t>Spread of Christianity (33-60s )</a:t>
          </a:r>
        </a:p>
        <a:p>
          <a:r>
            <a:rPr lang="en-US" sz="1600" dirty="0" smtClean="0"/>
            <a:t>Writing of most of NT</a:t>
          </a:r>
        </a:p>
        <a:p>
          <a:r>
            <a:rPr lang="en-US" sz="1600" dirty="0" smtClean="0"/>
            <a:t>Nero’s Persecution (60s)</a:t>
          </a:r>
        </a:p>
        <a:p>
          <a:r>
            <a:rPr lang="en-US" sz="1600" dirty="0" smtClean="0"/>
            <a:t>Destruction of Jerusalem (70 AD)</a:t>
          </a:r>
        </a:p>
        <a:p>
          <a:endParaRPr lang="en-US" sz="2400" dirty="0"/>
        </a:p>
      </dgm:t>
    </dgm:pt>
    <dgm:pt modelId="{F0519A36-A8D8-4870-9FE0-F490FED3B736}" type="parTrans" cxnId="{9CDBB2E3-3F08-4F7C-BD97-1FBCB40AE1BB}">
      <dgm:prSet/>
      <dgm:spPr/>
      <dgm:t>
        <a:bodyPr/>
        <a:lstStyle/>
        <a:p>
          <a:endParaRPr lang="en-US"/>
        </a:p>
      </dgm:t>
    </dgm:pt>
    <dgm:pt modelId="{E769AACE-2FF0-45C6-8B93-036A77CC0BD8}" type="sibTrans" cxnId="{9CDBB2E3-3F08-4F7C-BD97-1FBCB40AE1BB}">
      <dgm:prSet/>
      <dgm:spPr/>
      <dgm:t>
        <a:bodyPr/>
        <a:lstStyle/>
        <a:p>
          <a:endParaRPr lang="en-US"/>
        </a:p>
      </dgm:t>
    </dgm:pt>
    <dgm:pt modelId="{9E3E8EFD-0B15-480C-832C-DCBFBFCE77C1}">
      <dgm:prSet phldrT="[Text]"/>
      <dgm:spPr/>
      <dgm:t>
        <a:bodyPr/>
        <a:lstStyle/>
        <a:p>
          <a:r>
            <a:rPr lang="en-US" dirty="0" smtClean="0"/>
            <a:t>100-150 AD</a:t>
          </a:r>
          <a:endParaRPr lang="en-US" dirty="0"/>
        </a:p>
      </dgm:t>
    </dgm:pt>
    <dgm:pt modelId="{07CD44FA-9BAB-492E-91FF-BD58F64BA682}" type="sibTrans" cxnId="{AC28BDC3-C8D2-4F32-8B02-BDAAE62E10E9}">
      <dgm:prSet/>
      <dgm:spPr/>
      <dgm:t>
        <a:bodyPr/>
        <a:lstStyle/>
        <a:p>
          <a:endParaRPr lang="en-US"/>
        </a:p>
      </dgm:t>
    </dgm:pt>
    <dgm:pt modelId="{28ACF0E5-574C-4F9F-AD45-C0ECB9C46D76}" type="parTrans" cxnId="{AC28BDC3-C8D2-4F32-8B02-BDAAE62E10E9}">
      <dgm:prSet/>
      <dgm:spPr/>
      <dgm:t>
        <a:bodyPr/>
        <a:lstStyle/>
        <a:p>
          <a:endParaRPr lang="en-US"/>
        </a:p>
      </dgm:t>
    </dgm:pt>
    <dgm:pt modelId="{7A038AAD-C46E-4817-80F8-ABBCA2BE887C}" type="pres">
      <dgm:prSet presAssocID="{8C1D1077-D4D8-4B4B-9905-B36599C7E363}" presName="Name0" presStyleCnt="0">
        <dgm:presLayoutVars>
          <dgm:chMax val="5"/>
          <dgm:chPref val="5"/>
          <dgm:dir/>
          <dgm:animLvl val="lvl"/>
        </dgm:presLayoutVars>
      </dgm:prSet>
      <dgm:spPr/>
      <dgm:t>
        <a:bodyPr/>
        <a:lstStyle/>
        <a:p>
          <a:endParaRPr lang="en-US"/>
        </a:p>
      </dgm:t>
    </dgm:pt>
    <dgm:pt modelId="{1E19682C-3899-4D38-B47A-5B6190161B9C}" type="pres">
      <dgm:prSet presAssocID="{F0C18000-7CEC-4657-BA6E-7BD51310D7F9}" presName="parentText1" presStyleLbl="node1" presStyleIdx="0" presStyleCnt="3" custScaleX="100580" custLinFactNeighborX="431" custLinFactNeighborY="1905">
        <dgm:presLayoutVars>
          <dgm:chMax/>
          <dgm:chPref val="3"/>
          <dgm:bulletEnabled val="1"/>
        </dgm:presLayoutVars>
      </dgm:prSet>
      <dgm:spPr/>
      <dgm:t>
        <a:bodyPr/>
        <a:lstStyle/>
        <a:p>
          <a:endParaRPr lang="en-US"/>
        </a:p>
      </dgm:t>
    </dgm:pt>
    <dgm:pt modelId="{EBE57A3A-B3E4-4775-8E24-D06B2145D18A}" type="pres">
      <dgm:prSet presAssocID="{F0C18000-7CEC-4657-BA6E-7BD51310D7F9}" presName="childText1" presStyleLbl="solidAlignAcc1" presStyleIdx="0" presStyleCnt="3" custScaleX="95362" custScaleY="138596" custLinFactNeighborX="-1548" custLinFactNeighborY="19843">
        <dgm:presLayoutVars>
          <dgm:chMax val="0"/>
          <dgm:chPref val="0"/>
          <dgm:bulletEnabled val="1"/>
        </dgm:presLayoutVars>
      </dgm:prSet>
      <dgm:spPr/>
      <dgm:t>
        <a:bodyPr/>
        <a:lstStyle/>
        <a:p>
          <a:endParaRPr lang="en-US"/>
        </a:p>
      </dgm:t>
    </dgm:pt>
    <dgm:pt modelId="{01607F04-5476-4E5A-BFE3-79A1BFB618E7}" type="pres">
      <dgm:prSet presAssocID="{9E3E8EFD-0B15-480C-832C-DCBFBFCE77C1}" presName="parentText2" presStyleLbl="node1" presStyleIdx="1" presStyleCnt="3" custScaleX="107429" custLinFactNeighborX="0" custLinFactNeighborY="-33941">
        <dgm:presLayoutVars>
          <dgm:chMax/>
          <dgm:chPref val="3"/>
          <dgm:bulletEnabled val="1"/>
        </dgm:presLayoutVars>
      </dgm:prSet>
      <dgm:spPr/>
      <dgm:t>
        <a:bodyPr/>
        <a:lstStyle/>
        <a:p>
          <a:endParaRPr lang="en-US"/>
        </a:p>
      </dgm:t>
    </dgm:pt>
    <dgm:pt modelId="{1A46F337-F853-4056-94D5-0ACE7C76EC1F}" type="pres">
      <dgm:prSet presAssocID="{9E3E8EFD-0B15-480C-832C-DCBFBFCE77C1}" presName="childText2" presStyleLbl="solidAlignAcc1" presStyleIdx="1" presStyleCnt="3" custScaleY="163654" custLinFactNeighborX="-7647" custLinFactNeighborY="14433">
        <dgm:presLayoutVars>
          <dgm:chMax val="0"/>
          <dgm:chPref val="0"/>
          <dgm:bulletEnabled val="1"/>
        </dgm:presLayoutVars>
      </dgm:prSet>
      <dgm:spPr/>
      <dgm:t>
        <a:bodyPr/>
        <a:lstStyle/>
        <a:p>
          <a:endParaRPr lang="en-US"/>
        </a:p>
      </dgm:t>
    </dgm:pt>
    <dgm:pt modelId="{5DCBFDD6-075E-47D7-87CB-F8AB610EA0D1}" type="pres">
      <dgm:prSet presAssocID="{CC548A72-AA25-4410-A76D-231BD448301C}" presName="parentText3" presStyleLbl="node1" presStyleIdx="2" presStyleCnt="3" custScaleX="136776" custLinFactNeighborX="-12429" custLinFactNeighborY="-66713">
        <dgm:presLayoutVars>
          <dgm:chMax/>
          <dgm:chPref val="3"/>
          <dgm:bulletEnabled val="1"/>
        </dgm:presLayoutVars>
      </dgm:prSet>
      <dgm:spPr/>
      <dgm:t>
        <a:bodyPr/>
        <a:lstStyle/>
        <a:p>
          <a:endParaRPr lang="en-US"/>
        </a:p>
      </dgm:t>
    </dgm:pt>
    <dgm:pt modelId="{BC3FFD94-47E5-47D8-BFBD-4EDF46B13FFE}" type="pres">
      <dgm:prSet presAssocID="{CC548A72-AA25-4410-A76D-231BD448301C}" presName="childText3" presStyleLbl="solidAlignAcc1" presStyleIdx="2" presStyleCnt="3" custScaleX="157216" custScaleY="169296" custLinFactNeighborX="16567" custLinFactNeighborY="469">
        <dgm:presLayoutVars>
          <dgm:chMax val="0"/>
          <dgm:chPref val="0"/>
          <dgm:bulletEnabled val="1"/>
        </dgm:presLayoutVars>
      </dgm:prSet>
      <dgm:spPr/>
      <dgm:t>
        <a:bodyPr/>
        <a:lstStyle/>
        <a:p>
          <a:endParaRPr lang="en-US"/>
        </a:p>
      </dgm:t>
    </dgm:pt>
  </dgm:ptLst>
  <dgm:cxnLst>
    <dgm:cxn modelId="{B18E827A-E7C4-4FDB-88AF-2B943C91D537}" type="presOf" srcId="{0BED7621-EEF0-40B5-9352-CC5ED248108C}" destId="{BC3FFD94-47E5-47D8-BFBD-4EDF46B13FFE}" srcOrd="0" destOrd="0" presId="urn:microsoft.com/office/officeart/2009/3/layout/IncreasingArrowsProcess"/>
    <dgm:cxn modelId="{740DC0EF-727D-4BEC-98E4-FF252DE41B54}" type="presOf" srcId="{8C1D1077-D4D8-4B4B-9905-B36599C7E363}" destId="{7A038AAD-C46E-4817-80F8-ABBCA2BE887C}" srcOrd="0" destOrd="0" presId="urn:microsoft.com/office/officeart/2009/3/layout/IncreasingArrowsProcess"/>
    <dgm:cxn modelId="{576AFAB5-FB1D-40A7-92D7-39D6E2D4DE50}" type="presOf" srcId="{5D65F6AD-4E80-4003-A79E-9451C58D6C79}" destId="{EBE57A3A-B3E4-4775-8E24-D06B2145D18A}" srcOrd="0" destOrd="2" presId="urn:microsoft.com/office/officeart/2009/3/layout/IncreasingArrowsProcess"/>
    <dgm:cxn modelId="{43898E45-C244-4F5F-972E-B6D848248A42}" type="presOf" srcId="{E20E4E10-1299-4826-B25C-FF5B683A9E39}" destId="{EBE57A3A-B3E4-4775-8E24-D06B2145D18A}" srcOrd="0" destOrd="0" presId="urn:microsoft.com/office/officeart/2009/3/layout/IncreasingArrowsProcess"/>
    <dgm:cxn modelId="{CA9F55AE-A022-41F0-8A72-AE0C1A0363B1}" srcId="{9E3E8EFD-0B15-480C-832C-DCBFBFCE77C1}" destId="{3A324C9C-B941-4D7D-B147-BD96DC9BDE6F}" srcOrd="0" destOrd="0" parTransId="{838E4196-7ED4-4696-AE8B-8502384CFE8A}" sibTransId="{BABC1659-7B7B-4459-AB2A-AEA97AAAFEC2}"/>
    <dgm:cxn modelId="{9CDBB2E3-3F08-4F7C-BD97-1FBCB40AE1BB}" srcId="{F0C18000-7CEC-4657-BA6E-7BD51310D7F9}" destId="{E20E4E10-1299-4826-B25C-FF5B683A9E39}" srcOrd="0" destOrd="0" parTransId="{F0519A36-A8D8-4870-9FE0-F490FED3B736}" sibTransId="{E769AACE-2FF0-45C6-8B93-036A77CC0BD8}"/>
    <dgm:cxn modelId="{9C20C922-6065-45DB-ACC4-CEB74B27A910}" srcId="{F0C18000-7CEC-4657-BA6E-7BD51310D7F9}" destId="{5D65F6AD-4E80-4003-A79E-9451C58D6C79}" srcOrd="2" destOrd="0" parTransId="{817ADA38-2C15-4134-BF46-288642532BB6}" sibTransId="{8E5EEBBF-E8CB-44A8-B225-D48C4EE9D59F}"/>
    <dgm:cxn modelId="{AC28BDC3-C8D2-4F32-8B02-BDAAE62E10E9}" srcId="{8C1D1077-D4D8-4B4B-9905-B36599C7E363}" destId="{9E3E8EFD-0B15-480C-832C-DCBFBFCE77C1}" srcOrd="1" destOrd="0" parTransId="{28ACF0E5-574C-4F9F-AD45-C0ECB9C46D76}" sibTransId="{07CD44FA-9BAB-492E-91FF-BD58F64BA682}"/>
    <dgm:cxn modelId="{B98B94A5-52D5-4CF1-B2E1-E390FE9B592E}" srcId="{8C1D1077-D4D8-4B4B-9905-B36599C7E363}" destId="{F0C18000-7CEC-4657-BA6E-7BD51310D7F9}" srcOrd="0" destOrd="0" parTransId="{CAF74A76-0149-4474-8331-CB1C80804A87}" sibTransId="{BDD7A3F5-5C88-48D5-ADC5-468B0358C88F}"/>
    <dgm:cxn modelId="{6BF37CF2-3D43-4FAC-BF0A-E86E183B672A}" type="presOf" srcId="{3A324C9C-B941-4D7D-B147-BD96DC9BDE6F}" destId="{1A46F337-F853-4056-94D5-0ACE7C76EC1F}" srcOrd="0" destOrd="0" presId="urn:microsoft.com/office/officeart/2009/3/layout/IncreasingArrowsProcess"/>
    <dgm:cxn modelId="{33853F9D-0A93-4E9D-B690-D99E8B20FD32}" srcId="{CC548A72-AA25-4410-A76D-231BD448301C}" destId="{0BED7621-EEF0-40B5-9352-CC5ED248108C}" srcOrd="0" destOrd="0" parTransId="{5EE6709F-96CF-46BA-89C0-2973F05CFB8B}" sibTransId="{E469FFBD-2CD2-4B35-8D93-CA57F2E54394}"/>
    <dgm:cxn modelId="{D4DAFFF6-B012-42DD-B932-8C7D6B4957DF}" srcId="{F0C18000-7CEC-4657-BA6E-7BD51310D7F9}" destId="{9085360E-E80F-4D0D-B692-2CD0C6938B79}" srcOrd="1" destOrd="0" parTransId="{AD5E4C65-9084-4F28-89BB-5DE8155E021B}" sibTransId="{BD78D551-1560-42E7-BE26-1755F5C090ED}"/>
    <dgm:cxn modelId="{C139C036-C73E-419A-B548-724FA657C3C9}" type="presOf" srcId="{CC548A72-AA25-4410-A76D-231BD448301C}" destId="{5DCBFDD6-075E-47D7-87CB-F8AB610EA0D1}" srcOrd="0" destOrd="0" presId="urn:microsoft.com/office/officeart/2009/3/layout/IncreasingArrowsProcess"/>
    <dgm:cxn modelId="{2D23488A-E00A-46F4-9288-39B65ED1874B}" type="presOf" srcId="{9E3E8EFD-0B15-480C-832C-DCBFBFCE77C1}" destId="{01607F04-5476-4E5A-BFE3-79A1BFB618E7}" srcOrd="0" destOrd="0" presId="urn:microsoft.com/office/officeart/2009/3/layout/IncreasingArrowsProcess"/>
    <dgm:cxn modelId="{C20CAD79-09A9-442B-B06A-853AE22F17A7}" type="presOf" srcId="{9085360E-E80F-4D0D-B692-2CD0C6938B79}" destId="{EBE57A3A-B3E4-4775-8E24-D06B2145D18A}" srcOrd="0" destOrd="1" presId="urn:microsoft.com/office/officeart/2009/3/layout/IncreasingArrowsProcess"/>
    <dgm:cxn modelId="{1A0D505E-059D-41DB-8423-F9345FBA7068}" srcId="{8C1D1077-D4D8-4B4B-9905-B36599C7E363}" destId="{CC548A72-AA25-4410-A76D-231BD448301C}" srcOrd="2" destOrd="0" parTransId="{3B7747E3-CDC5-4774-A3FE-2AA3DFB36A8D}" sibTransId="{C5797A1A-F105-4DB8-B110-D6E7E076CD7B}"/>
    <dgm:cxn modelId="{143C7061-7BC8-4DD2-A46C-70EC7ABA5399}" type="presOf" srcId="{F0C18000-7CEC-4657-BA6E-7BD51310D7F9}" destId="{1E19682C-3899-4D38-B47A-5B6190161B9C}" srcOrd="0" destOrd="0" presId="urn:microsoft.com/office/officeart/2009/3/layout/IncreasingArrowsProcess"/>
    <dgm:cxn modelId="{FD212823-C16F-4E33-97F5-961DFF1C9AAC}" type="presParOf" srcId="{7A038AAD-C46E-4817-80F8-ABBCA2BE887C}" destId="{1E19682C-3899-4D38-B47A-5B6190161B9C}" srcOrd="0" destOrd="0" presId="urn:microsoft.com/office/officeart/2009/3/layout/IncreasingArrowsProcess"/>
    <dgm:cxn modelId="{7A2E8AB3-39D3-45C7-AC3A-8F5E62FDAA3F}" type="presParOf" srcId="{7A038AAD-C46E-4817-80F8-ABBCA2BE887C}" destId="{EBE57A3A-B3E4-4775-8E24-D06B2145D18A}" srcOrd="1" destOrd="0" presId="urn:microsoft.com/office/officeart/2009/3/layout/IncreasingArrowsProcess"/>
    <dgm:cxn modelId="{0F61DF6A-2FF1-42EF-BFDF-6563E4D1F283}" type="presParOf" srcId="{7A038AAD-C46E-4817-80F8-ABBCA2BE887C}" destId="{01607F04-5476-4E5A-BFE3-79A1BFB618E7}" srcOrd="2" destOrd="0" presId="urn:microsoft.com/office/officeart/2009/3/layout/IncreasingArrowsProcess"/>
    <dgm:cxn modelId="{0114CB84-801D-4D1A-B2F5-80941D6DF490}" type="presParOf" srcId="{7A038AAD-C46E-4817-80F8-ABBCA2BE887C}" destId="{1A46F337-F853-4056-94D5-0ACE7C76EC1F}" srcOrd="3" destOrd="0" presId="urn:microsoft.com/office/officeart/2009/3/layout/IncreasingArrowsProcess"/>
    <dgm:cxn modelId="{5832476A-B4E9-4091-AF26-28200DB5B090}" type="presParOf" srcId="{7A038AAD-C46E-4817-80F8-ABBCA2BE887C}" destId="{5DCBFDD6-075E-47D7-87CB-F8AB610EA0D1}" srcOrd="4" destOrd="0" presId="urn:microsoft.com/office/officeart/2009/3/layout/IncreasingArrowsProcess"/>
    <dgm:cxn modelId="{55EB3539-AA50-4133-A647-BBA539640337}" type="presParOf" srcId="{7A038AAD-C46E-4817-80F8-ABBCA2BE887C}" destId="{BC3FFD94-47E5-47D8-BFBD-4EDF46B13FF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1D1077-D4D8-4B4B-9905-B36599C7E36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0C18000-7CEC-4657-BA6E-7BD51310D7F9}">
      <dgm:prSet phldrT="[Text]"/>
      <dgm:spPr>
        <a:solidFill>
          <a:srgbClr val="92D050"/>
        </a:solidFill>
      </dgm:spPr>
      <dgm:t>
        <a:bodyPr/>
        <a:lstStyle/>
        <a:p>
          <a:r>
            <a:rPr lang="en-US" dirty="0" smtClean="0"/>
            <a:t>250-325 AD</a:t>
          </a:r>
          <a:endParaRPr lang="en-US" dirty="0"/>
        </a:p>
      </dgm:t>
    </dgm:pt>
    <dgm:pt modelId="{CAF74A76-0149-4474-8331-CB1C80804A87}" type="parTrans" cxnId="{B98B94A5-52D5-4CF1-B2E1-E390FE9B592E}">
      <dgm:prSet/>
      <dgm:spPr/>
      <dgm:t>
        <a:bodyPr/>
        <a:lstStyle/>
        <a:p>
          <a:endParaRPr lang="en-US"/>
        </a:p>
      </dgm:t>
    </dgm:pt>
    <dgm:pt modelId="{BDD7A3F5-5C88-48D5-ADC5-468B0358C88F}" type="sibTrans" cxnId="{B98B94A5-52D5-4CF1-B2E1-E390FE9B592E}">
      <dgm:prSet/>
      <dgm:spPr/>
      <dgm:t>
        <a:bodyPr/>
        <a:lstStyle/>
        <a:p>
          <a:endParaRPr lang="en-US"/>
        </a:p>
      </dgm:t>
    </dgm:pt>
    <dgm:pt modelId="{9E3E8EFD-0B15-480C-832C-DCBFBFCE77C1}">
      <dgm:prSet phldrT="[Text]"/>
      <dgm:spPr>
        <a:solidFill>
          <a:srgbClr val="C00000"/>
        </a:solidFill>
      </dgm:spPr>
      <dgm:t>
        <a:bodyPr/>
        <a:lstStyle/>
        <a:p>
          <a:r>
            <a:rPr lang="en-US" dirty="0" smtClean="0"/>
            <a:t>325-381 AD</a:t>
          </a:r>
          <a:endParaRPr lang="en-US" dirty="0"/>
        </a:p>
      </dgm:t>
    </dgm:pt>
    <dgm:pt modelId="{28ACF0E5-574C-4F9F-AD45-C0ECB9C46D76}" type="parTrans" cxnId="{AC28BDC3-C8D2-4F32-8B02-BDAAE62E10E9}">
      <dgm:prSet/>
      <dgm:spPr/>
      <dgm:t>
        <a:bodyPr/>
        <a:lstStyle/>
        <a:p>
          <a:endParaRPr lang="en-US"/>
        </a:p>
      </dgm:t>
    </dgm:pt>
    <dgm:pt modelId="{07CD44FA-9BAB-492E-91FF-BD58F64BA682}" type="sibTrans" cxnId="{AC28BDC3-C8D2-4F32-8B02-BDAAE62E10E9}">
      <dgm:prSet/>
      <dgm:spPr/>
      <dgm:t>
        <a:bodyPr/>
        <a:lstStyle/>
        <a:p>
          <a:endParaRPr lang="en-US"/>
        </a:p>
      </dgm:t>
    </dgm:pt>
    <dgm:pt modelId="{3A324C9C-B941-4D7D-B147-BD96DC9BDE6F}">
      <dgm:prSet phldrT="[Text]"/>
      <dgm:spPr/>
      <dgm:t>
        <a:bodyPr/>
        <a:lstStyle/>
        <a:p>
          <a:r>
            <a:rPr lang="en-US" dirty="0" smtClean="0"/>
            <a:t>Councils of Nicaea and Constantinople</a:t>
          </a:r>
        </a:p>
        <a:p>
          <a:r>
            <a:rPr lang="en-US" dirty="0" smtClean="0"/>
            <a:t>The Patristic</a:t>
          </a:r>
        </a:p>
        <a:p>
          <a:r>
            <a:rPr lang="en-US" dirty="0" smtClean="0"/>
            <a:t>Golden Age  </a:t>
          </a:r>
          <a:endParaRPr lang="en-US" dirty="0"/>
        </a:p>
      </dgm:t>
    </dgm:pt>
    <dgm:pt modelId="{838E4196-7ED4-4696-AE8B-8502384CFE8A}" type="parTrans" cxnId="{CA9F55AE-A022-41F0-8A72-AE0C1A0363B1}">
      <dgm:prSet/>
      <dgm:spPr/>
      <dgm:t>
        <a:bodyPr/>
        <a:lstStyle/>
        <a:p>
          <a:endParaRPr lang="en-US"/>
        </a:p>
      </dgm:t>
    </dgm:pt>
    <dgm:pt modelId="{BABC1659-7B7B-4459-AB2A-AEA97AAAFEC2}" type="sibTrans" cxnId="{CA9F55AE-A022-41F0-8A72-AE0C1A0363B1}">
      <dgm:prSet/>
      <dgm:spPr/>
      <dgm:t>
        <a:bodyPr/>
        <a:lstStyle/>
        <a:p>
          <a:endParaRPr lang="en-US"/>
        </a:p>
      </dgm:t>
    </dgm:pt>
    <dgm:pt modelId="{CC548A72-AA25-4410-A76D-231BD448301C}">
      <dgm:prSet phldrT="[Text]"/>
      <dgm:spPr>
        <a:solidFill>
          <a:srgbClr val="FFC000"/>
        </a:solidFill>
      </dgm:spPr>
      <dgm:t>
        <a:bodyPr/>
        <a:lstStyle/>
        <a:p>
          <a:r>
            <a:rPr lang="en-US" dirty="0" smtClean="0"/>
            <a:t>381-451 AD</a:t>
          </a:r>
          <a:endParaRPr lang="en-US" dirty="0"/>
        </a:p>
      </dgm:t>
    </dgm:pt>
    <dgm:pt modelId="{3B7747E3-CDC5-4774-A3FE-2AA3DFB36A8D}" type="parTrans" cxnId="{1A0D505E-059D-41DB-8423-F9345FBA7068}">
      <dgm:prSet/>
      <dgm:spPr/>
      <dgm:t>
        <a:bodyPr/>
        <a:lstStyle/>
        <a:p>
          <a:endParaRPr lang="en-US"/>
        </a:p>
      </dgm:t>
    </dgm:pt>
    <dgm:pt modelId="{C5797A1A-F105-4DB8-B110-D6E7E076CD7B}" type="sibTrans" cxnId="{1A0D505E-059D-41DB-8423-F9345FBA7068}">
      <dgm:prSet/>
      <dgm:spPr/>
      <dgm:t>
        <a:bodyPr/>
        <a:lstStyle/>
        <a:p>
          <a:endParaRPr lang="en-US"/>
        </a:p>
      </dgm:t>
    </dgm:pt>
    <dgm:pt modelId="{0BED7621-EEF0-40B5-9352-CC5ED248108C}">
      <dgm:prSet phldrT="[Text]"/>
      <dgm:spPr/>
      <dgm:t>
        <a:bodyPr/>
        <a:lstStyle/>
        <a:p>
          <a:r>
            <a:rPr lang="en-US" dirty="0" smtClean="0"/>
            <a:t>Councils of Ephesus (431) &amp; Chalcedon (451)</a:t>
          </a:r>
        </a:p>
        <a:p>
          <a:r>
            <a:rPr lang="en-US" dirty="0" smtClean="0"/>
            <a:t>Patristic Golden Age, Part II</a:t>
          </a:r>
        </a:p>
        <a:p>
          <a:endParaRPr lang="en-US" dirty="0"/>
        </a:p>
      </dgm:t>
    </dgm:pt>
    <dgm:pt modelId="{5EE6709F-96CF-46BA-89C0-2973F05CFB8B}" type="parTrans" cxnId="{33853F9D-0A93-4E9D-B690-D99E8B20FD32}">
      <dgm:prSet/>
      <dgm:spPr/>
      <dgm:t>
        <a:bodyPr/>
        <a:lstStyle/>
        <a:p>
          <a:endParaRPr lang="en-US"/>
        </a:p>
      </dgm:t>
    </dgm:pt>
    <dgm:pt modelId="{E469FFBD-2CD2-4B35-8D93-CA57F2E54394}" type="sibTrans" cxnId="{33853F9D-0A93-4E9D-B690-D99E8B20FD32}">
      <dgm:prSet/>
      <dgm:spPr/>
      <dgm:t>
        <a:bodyPr/>
        <a:lstStyle/>
        <a:p>
          <a:endParaRPr lang="en-US"/>
        </a:p>
      </dgm:t>
    </dgm:pt>
    <dgm:pt modelId="{9085360E-E80F-4D0D-B692-2CD0C6938B79}">
      <dgm:prSet phldrT="[Text]"/>
      <dgm:spPr/>
      <dgm:t>
        <a:bodyPr/>
        <a:lstStyle/>
        <a:p>
          <a:endParaRPr lang="en-US"/>
        </a:p>
      </dgm:t>
    </dgm:pt>
    <dgm:pt modelId="{AD5E4C65-9084-4F28-89BB-5DE8155E021B}" type="parTrans" cxnId="{D4DAFFF6-B012-42DD-B932-8C7D6B4957DF}">
      <dgm:prSet/>
      <dgm:spPr/>
      <dgm:t>
        <a:bodyPr/>
        <a:lstStyle/>
        <a:p>
          <a:endParaRPr lang="en-US"/>
        </a:p>
      </dgm:t>
    </dgm:pt>
    <dgm:pt modelId="{BD78D551-1560-42E7-BE26-1755F5C090ED}" type="sibTrans" cxnId="{D4DAFFF6-B012-42DD-B932-8C7D6B4957DF}">
      <dgm:prSet/>
      <dgm:spPr/>
      <dgm:t>
        <a:bodyPr/>
        <a:lstStyle/>
        <a:p>
          <a:endParaRPr lang="en-US"/>
        </a:p>
      </dgm:t>
    </dgm:pt>
    <dgm:pt modelId="{5D65F6AD-4E80-4003-A79E-9451C58D6C79}">
      <dgm:prSet phldrT="[Text]"/>
      <dgm:spPr/>
      <dgm:t>
        <a:bodyPr/>
        <a:lstStyle/>
        <a:p>
          <a:endParaRPr lang="en-US"/>
        </a:p>
      </dgm:t>
    </dgm:pt>
    <dgm:pt modelId="{817ADA38-2C15-4134-BF46-288642532BB6}" type="parTrans" cxnId="{9C20C922-6065-45DB-ACC4-CEB74B27A910}">
      <dgm:prSet/>
      <dgm:spPr/>
      <dgm:t>
        <a:bodyPr/>
        <a:lstStyle/>
        <a:p>
          <a:endParaRPr lang="en-US"/>
        </a:p>
      </dgm:t>
    </dgm:pt>
    <dgm:pt modelId="{8E5EEBBF-E8CB-44A8-B225-D48C4EE9D59F}" type="sibTrans" cxnId="{9C20C922-6065-45DB-ACC4-CEB74B27A910}">
      <dgm:prSet/>
      <dgm:spPr/>
      <dgm:t>
        <a:bodyPr/>
        <a:lstStyle/>
        <a:p>
          <a:endParaRPr lang="en-US"/>
        </a:p>
      </dgm:t>
    </dgm:pt>
    <dgm:pt modelId="{E20E4E10-1299-4826-B25C-FF5B683A9E39}">
      <dgm:prSet/>
      <dgm:spPr/>
      <dgm:t>
        <a:bodyPr/>
        <a:lstStyle/>
        <a:p>
          <a:r>
            <a:rPr lang="en-US" dirty="0" smtClean="0"/>
            <a:t>Persecution, Plague and Triumph of Constantine</a:t>
          </a:r>
          <a:endParaRPr lang="en-US" dirty="0"/>
        </a:p>
      </dgm:t>
    </dgm:pt>
    <dgm:pt modelId="{F0519A36-A8D8-4870-9FE0-F490FED3B736}" type="parTrans" cxnId="{9CDBB2E3-3F08-4F7C-BD97-1FBCB40AE1BB}">
      <dgm:prSet/>
      <dgm:spPr/>
      <dgm:t>
        <a:bodyPr/>
        <a:lstStyle/>
        <a:p>
          <a:endParaRPr lang="en-US"/>
        </a:p>
      </dgm:t>
    </dgm:pt>
    <dgm:pt modelId="{E769AACE-2FF0-45C6-8B93-036A77CC0BD8}" type="sibTrans" cxnId="{9CDBB2E3-3F08-4F7C-BD97-1FBCB40AE1BB}">
      <dgm:prSet/>
      <dgm:spPr/>
      <dgm:t>
        <a:bodyPr/>
        <a:lstStyle/>
        <a:p>
          <a:endParaRPr lang="en-US"/>
        </a:p>
      </dgm:t>
    </dgm:pt>
    <dgm:pt modelId="{7A038AAD-C46E-4817-80F8-ABBCA2BE887C}" type="pres">
      <dgm:prSet presAssocID="{8C1D1077-D4D8-4B4B-9905-B36599C7E363}" presName="Name0" presStyleCnt="0">
        <dgm:presLayoutVars>
          <dgm:chMax val="5"/>
          <dgm:chPref val="5"/>
          <dgm:dir/>
          <dgm:animLvl val="lvl"/>
        </dgm:presLayoutVars>
      </dgm:prSet>
      <dgm:spPr/>
      <dgm:t>
        <a:bodyPr/>
        <a:lstStyle/>
        <a:p>
          <a:endParaRPr lang="en-US"/>
        </a:p>
      </dgm:t>
    </dgm:pt>
    <dgm:pt modelId="{1E19682C-3899-4D38-B47A-5B6190161B9C}" type="pres">
      <dgm:prSet presAssocID="{F0C18000-7CEC-4657-BA6E-7BD51310D7F9}" presName="parentText1" presStyleLbl="node1" presStyleIdx="0" presStyleCnt="3" custScaleX="100000" custLinFactNeighborX="-306" custLinFactNeighborY="-1452">
        <dgm:presLayoutVars>
          <dgm:chMax/>
          <dgm:chPref val="3"/>
          <dgm:bulletEnabled val="1"/>
        </dgm:presLayoutVars>
      </dgm:prSet>
      <dgm:spPr/>
      <dgm:t>
        <a:bodyPr/>
        <a:lstStyle/>
        <a:p>
          <a:endParaRPr lang="en-US"/>
        </a:p>
      </dgm:t>
    </dgm:pt>
    <dgm:pt modelId="{EBE57A3A-B3E4-4775-8E24-D06B2145D18A}" type="pres">
      <dgm:prSet presAssocID="{F0C18000-7CEC-4657-BA6E-7BD51310D7F9}" presName="childText1" presStyleLbl="solidAlignAcc1" presStyleIdx="0" presStyleCnt="3" custScaleX="100588">
        <dgm:presLayoutVars>
          <dgm:chMax val="0"/>
          <dgm:chPref val="0"/>
          <dgm:bulletEnabled val="1"/>
        </dgm:presLayoutVars>
      </dgm:prSet>
      <dgm:spPr/>
      <dgm:t>
        <a:bodyPr/>
        <a:lstStyle/>
        <a:p>
          <a:endParaRPr lang="en-US"/>
        </a:p>
      </dgm:t>
    </dgm:pt>
    <dgm:pt modelId="{01607F04-5476-4E5A-BFE3-79A1BFB618E7}" type="pres">
      <dgm:prSet presAssocID="{9E3E8EFD-0B15-480C-832C-DCBFBFCE77C1}" presName="parentText2" presStyleLbl="node1" presStyleIdx="1" presStyleCnt="3" custScaleX="103148" custLinFactNeighborX="4713" custLinFactNeighborY="-28191">
        <dgm:presLayoutVars>
          <dgm:chMax/>
          <dgm:chPref val="3"/>
          <dgm:bulletEnabled val="1"/>
        </dgm:presLayoutVars>
      </dgm:prSet>
      <dgm:spPr/>
      <dgm:t>
        <a:bodyPr/>
        <a:lstStyle/>
        <a:p>
          <a:endParaRPr lang="en-US"/>
        </a:p>
      </dgm:t>
    </dgm:pt>
    <dgm:pt modelId="{1A46F337-F853-4056-94D5-0ACE7C76EC1F}" type="pres">
      <dgm:prSet presAssocID="{9E3E8EFD-0B15-480C-832C-DCBFBFCE77C1}" presName="childText2" presStyleLbl="solidAlignAcc1" presStyleIdx="1" presStyleCnt="3" custScaleX="96472" custScaleY="133237" custLinFactNeighborX="-5978">
        <dgm:presLayoutVars>
          <dgm:chMax val="0"/>
          <dgm:chPref val="0"/>
          <dgm:bulletEnabled val="1"/>
        </dgm:presLayoutVars>
      </dgm:prSet>
      <dgm:spPr/>
      <dgm:t>
        <a:bodyPr/>
        <a:lstStyle/>
        <a:p>
          <a:endParaRPr lang="en-US"/>
        </a:p>
      </dgm:t>
    </dgm:pt>
    <dgm:pt modelId="{5DCBFDD6-075E-47D7-87CB-F8AB610EA0D1}" type="pres">
      <dgm:prSet presAssocID="{CC548A72-AA25-4410-A76D-231BD448301C}" presName="parentText3" presStyleLbl="node1" presStyleIdx="2" presStyleCnt="3" custScaleX="123723" custLinFactNeighborY="-66395">
        <dgm:presLayoutVars>
          <dgm:chMax/>
          <dgm:chPref val="3"/>
          <dgm:bulletEnabled val="1"/>
        </dgm:presLayoutVars>
      </dgm:prSet>
      <dgm:spPr/>
      <dgm:t>
        <a:bodyPr/>
        <a:lstStyle/>
        <a:p>
          <a:endParaRPr lang="en-US"/>
        </a:p>
      </dgm:t>
    </dgm:pt>
    <dgm:pt modelId="{BC3FFD94-47E5-47D8-BFBD-4EDF46B13FFE}" type="pres">
      <dgm:prSet presAssocID="{CC548A72-AA25-4410-A76D-231BD448301C}" presName="childText3" presStyleLbl="solidAlignAcc1" presStyleIdx="2" presStyleCnt="3" custScaleX="138627" custScaleY="169296" custLinFactNeighborX="11294" custLinFactNeighborY="-786">
        <dgm:presLayoutVars>
          <dgm:chMax val="0"/>
          <dgm:chPref val="0"/>
          <dgm:bulletEnabled val="1"/>
        </dgm:presLayoutVars>
      </dgm:prSet>
      <dgm:spPr/>
      <dgm:t>
        <a:bodyPr/>
        <a:lstStyle/>
        <a:p>
          <a:endParaRPr lang="en-US"/>
        </a:p>
      </dgm:t>
    </dgm:pt>
  </dgm:ptLst>
  <dgm:cxnLst>
    <dgm:cxn modelId="{74BFD92B-E40D-4536-98D7-EE0AA107E39F}" type="presOf" srcId="{3A324C9C-B941-4D7D-B147-BD96DC9BDE6F}" destId="{1A46F337-F853-4056-94D5-0ACE7C76EC1F}" srcOrd="0" destOrd="0" presId="urn:microsoft.com/office/officeart/2009/3/layout/IncreasingArrowsProcess"/>
    <dgm:cxn modelId="{1BBFEB8F-E0D7-4D23-85B6-F461BB4986EF}" type="presOf" srcId="{9085360E-E80F-4D0D-B692-2CD0C6938B79}" destId="{EBE57A3A-B3E4-4775-8E24-D06B2145D18A}" srcOrd="0" destOrd="1" presId="urn:microsoft.com/office/officeart/2009/3/layout/IncreasingArrowsProcess"/>
    <dgm:cxn modelId="{2C1B4B64-BA6E-4593-BEFD-8D4C4F0417BB}" type="presOf" srcId="{F0C18000-7CEC-4657-BA6E-7BD51310D7F9}" destId="{1E19682C-3899-4D38-B47A-5B6190161B9C}" srcOrd="0" destOrd="0" presId="urn:microsoft.com/office/officeart/2009/3/layout/IncreasingArrowsProcess"/>
    <dgm:cxn modelId="{1185BD23-6AE2-40A1-BD46-D926DBDA48BE}" type="presOf" srcId="{9E3E8EFD-0B15-480C-832C-DCBFBFCE77C1}" destId="{01607F04-5476-4E5A-BFE3-79A1BFB618E7}" srcOrd="0" destOrd="0" presId="urn:microsoft.com/office/officeart/2009/3/layout/IncreasingArrowsProcess"/>
    <dgm:cxn modelId="{506B92D6-B486-4481-A6AB-0BF37509D068}" type="presOf" srcId="{CC548A72-AA25-4410-A76D-231BD448301C}" destId="{5DCBFDD6-075E-47D7-87CB-F8AB610EA0D1}" srcOrd="0" destOrd="0" presId="urn:microsoft.com/office/officeart/2009/3/layout/IncreasingArrowsProcess"/>
    <dgm:cxn modelId="{1B54D5E8-CC0E-42C3-B84E-8693E8566595}" type="presOf" srcId="{E20E4E10-1299-4826-B25C-FF5B683A9E39}" destId="{EBE57A3A-B3E4-4775-8E24-D06B2145D18A}" srcOrd="0" destOrd="0" presId="urn:microsoft.com/office/officeart/2009/3/layout/IncreasingArrowsProcess"/>
    <dgm:cxn modelId="{BACB9E3B-704D-4DE9-9791-EAAA8802FB25}" type="presOf" srcId="{0BED7621-EEF0-40B5-9352-CC5ED248108C}" destId="{BC3FFD94-47E5-47D8-BFBD-4EDF46B13FFE}" srcOrd="0" destOrd="0" presId="urn:microsoft.com/office/officeart/2009/3/layout/IncreasingArrowsProcess"/>
    <dgm:cxn modelId="{CA9F55AE-A022-41F0-8A72-AE0C1A0363B1}" srcId="{9E3E8EFD-0B15-480C-832C-DCBFBFCE77C1}" destId="{3A324C9C-B941-4D7D-B147-BD96DC9BDE6F}" srcOrd="0" destOrd="0" parTransId="{838E4196-7ED4-4696-AE8B-8502384CFE8A}" sibTransId="{BABC1659-7B7B-4459-AB2A-AEA97AAAFEC2}"/>
    <dgm:cxn modelId="{9CDBB2E3-3F08-4F7C-BD97-1FBCB40AE1BB}" srcId="{F0C18000-7CEC-4657-BA6E-7BD51310D7F9}" destId="{E20E4E10-1299-4826-B25C-FF5B683A9E39}" srcOrd="0" destOrd="0" parTransId="{F0519A36-A8D8-4870-9FE0-F490FED3B736}" sibTransId="{E769AACE-2FF0-45C6-8B93-036A77CC0BD8}"/>
    <dgm:cxn modelId="{9C20C922-6065-45DB-ACC4-CEB74B27A910}" srcId="{F0C18000-7CEC-4657-BA6E-7BD51310D7F9}" destId="{5D65F6AD-4E80-4003-A79E-9451C58D6C79}" srcOrd="2" destOrd="0" parTransId="{817ADA38-2C15-4134-BF46-288642532BB6}" sibTransId="{8E5EEBBF-E8CB-44A8-B225-D48C4EE9D59F}"/>
    <dgm:cxn modelId="{A3B4D09E-0B83-45E4-85CD-C741DBA3AA8B}" type="presOf" srcId="{8C1D1077-D4D8-4B4B-9905-B36599C7E363}" destId="{7A038AAD-C46E-4817-80F8-ABBCA2BE887C}" srcOrd="0" destOrd="0" presId="urn:microsoft.com/office/officeart/2009/3/layout/IncreasingArrowsProcess"/>
    <dgm:cxn modelId="{AC28BDC3-C8D2-4F32-8B02-BDAAE62E10E9}" srcId="{8C1D1077-D4D8-4B4B-9905-B36599C7E363}" destId="{9E3E8EFD-0B15-480C-832C-DCBFBFCE77C1}" srcOrd="1" destOrd="0" parTransId="{28ACF0E5-574C-4F9F-AD45-C0ECB9C46D76}" sibTransId="{07CD44FA-9BAB-492E-91FF-BD58F64BA682}"/>
    <dgm:cxn modelId="{B98B94A5-52D5-4CF1-B2E1-E390FE9B592E}" srcId="{8C1D1077-D4D8-4B4B-9905-B36599C7E363}" destId="{F0C18000-7CEC-4657-BA6E-7BD51310D7F9}" srcOrd="0" destOrd="0" parTransId="{CAF74A76-0149-4474-8331-CB1C80804A87}" sibTransId="{BDD7A3F5-5C88-48D5-ADC5-468B0358C88F}"/>
    <dgm:cxn modelId="{33853F9D-0A93-4E9D-B690-D99E8B20FD32}" srcId="{CC548A72-AA25-4410-A76D-231BD448301C}" destId="{0BED7621-EEF0-40B5-9352-CC5ED248108C}" srcOrd="0" destOrd="0" parTransId="{5EE6709F-96CF-46BA-89C0-2973F05CFB8B}" sibTransId="{E469FFBD-2CD2-4B35-8D93-CA57F2E54394}"/>
    <dgm:cxn modelId="{D4DAFFF6-B012-42DD-B932-8C7D6B4957DF}" srcId="{F0C18000-7CEC-4657-BA6E-7BD51310D7F9}" destId="{9085360E-E80F-4D0D-B692-2CD0C6938B79}" srcOrd="1" destOrd="0" parTransId="{AD5E4C65-9084-4F28-89BB-5DE8155E021B}" sibTransId="{BD78D551-1560-42E7-BE26-1755F5C090ED}"/>
    <dgm:cxn modelId="{7EAA7FB8-72B7-4577-A1AB-A1D763DC51E6}" type="presOf" srcId="{5D65F6AD-4E80-4003-A79E-9451C58D6C79}" destId="{EBE57A3A-B3E4-4775-8E24-D06B2145D18A}" srcOrd="0" destOrd="2" presId="urn:microsoft.com/office/officeart/2009/3/layout/IncreasingArrowsProcess"/>
    <dgm:cxn modelId="{1A0D505E-059D-41DB-8423-F9345FBA7068}" srcId="{8C1D1077-D4D8-4B4B-9905-B36599C7E363}" destId="{CC548A72-AA25-4410-A76D-231BD448301C}" srcOrd="2" destOrd="0" parTransId="{3B7747E3-CDC5-4774-A3FE-2AA3DFB36A8D}" sibTransId="{C5797A1A-F105-4DB8-B110-D6E7E076CD7B}"/>
    <dgm:cxn modelId="{4D8184A7-008A-492A-9A9D-7A077BB668E6}" type="presParOf" srcId="{7A038AAD-C46E-4817-80F8-ABBCA2BE887C}" destId="{1E19682C-3899-4D38-B47A-5B6190161B9C}" srcOrd="0" destOrd="0" presId="urn:microsoft.com/office/officeart/2009/3/layout/IncreasingArrowsProcess"/>
    <dgm:cxn modelId="{82302B1B-0755-4A36-84DC-5158817CF3FD}" type="presParOf" srcId="{7A038AAD-C46E-4817-80F8-ABBCA2BE887C}" destId="{EBE57A3A-B3E4-4775-8E24-D06B2145D18A}" srcOrd="1" destOrd="0" presId="urn:microsoft.com/office/officeart/2009/3/layout/IncreasingArrowsProcess"/>
    <dgm:cxn modelId="{1FDA1C39-8410-43EF-A7E9-64EA5564DC20}" type="presParOf" srcId="{7A038AAD-C46E-4817-80F8-ABBCA2BE887C}" destId="{01607F04-5476-4E5A-BFE3-79A1BFB618E7}" srcOrd="2" destOrd="0" presId="urn:microsoft.com/office/officeart/2009/3/layout/IncreasingArrowsProcess"/>
    <dgm:cxn modelId="{A599A8AC-695B-4E19-BC99-17D461D2EEDC}" type="presParOf" srcId="{7A038AAD-C46E-4817-80F8-ABBCA2BE887C}" destId="{1A46F337-F853-4056-94D5-0ACE7C76EC1F}" srcOrd="3" destOrd="0" presId="urn:microsoft.com/office/officeart/2009/3/layout/IncreasingArrowsProcess"/>
    <dgm:cxn modelId="{90AA18FD-2B57-45E4-9474-03185CB705C9}" type="presParOf" srcId="{7A038AAD-C46E-4817-80F8-ABBCA2BE887C}" destId="{5DCBFDD6-075E-47D7-87CB-F8AB610EA0D1}" srcOrd="4" destOrd="0" presId="urn:microsoft.com/office/officeart/2009/3/layout/IncreasingArrowsProcess"/>
    <dgm:cxn modelId="{A9B4A7DA-B9A2-40EC-B35D-64DA44588E1A}" type="presParOf" srcId="{7A038AAD-C46E-4817-80F8-ABBCA2BE887C}" destId="{BC3FFD94-47E5-47D8-BFBD-4EDF46B13FFE}"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682C-3899-4D38-B47A-5B6190161B9C}">
      <dsp:nvSpPr>
        <dsp:cNvPr id="0" name=""/>
        <dsp:cNvSpPr/>
      </dsp:nvSpPr>
      <dsp:spPr>
        <a:xfrm>
          <a:off x="-293426" y="-40897"/>
          <a:ext cx="9989126" cy="1446408"/>
        </a:xfrm>
        <a:prstGeom prst="rightArrow">
          <a:avLst>
            <a:gd name="adj1" fmla="val 50000"/>
            <a:gd name="adj2" fmla="val 5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17" numCol="1" spcCol="1270" anchor="ctr" anchorCtr="0">
          <a:noAutofit/>
        </a:bodyPr>
        <a:lstStyle/>
        <a:p>
          <a:pPr lvl="0" algn="l" defTabSz="1200150">
            <a:lnSpc>
              <a:spcPct val="90000"/>
            </a:lnSpc>
            <a:spcBef>
              <a:spcPct val="0"/>
            </a:spcBef>
            <a:spcAft>
              <a:spcPct val="35000"/>
            </a:spcAft>
          </a:pPr>
          <a:r>
            <a:rPr lang="en-US" sz="2700" kern="1200" dirty="0" smtClean="0">
              <a:solidFill>
                <a:srgbClr val="FF0000"/>
              </a:solidFill>
            </a:rPr>
            <a:t>30-100 AD</a:t>
          </a:r>
          <a:endParaRPr lang="en-US" sz="2700" kern="1200" dirty="0">
            <a:solidFill>
              <a:srgbClr val="FF0000"/>
            </a:solidFill>
          </a:endParaRPr>
        </a:p>
      </dsp:txBody>
      <dsp:txXfrm>
        <a:off x="-293426" y="320705"/>
        <a:ext cx="9627524" cy="723204"/>
      </dsp:txXfrm>
    </dsp:sp>
    <dsp:sp modelId="{EBE57A3A-B3E4-4775-8E24-D06B2145D18A}">
      <dsp:nvSpPr>
        <dsp:cNvPr id="0" name=""/>
        <dsp:cNvSpPr/>
      </dsp:nvSpPr>
      <dsp:spPr>
        <a:xfrm>
          <a:off x="-236493" y="1062123"/>
          <a:ext cx="2917036" cy="386172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The First Century Church</a:t>
          </a:r>
        </a:p>
        <a:p>
          <a:pPr lvl="0" algn="l" defTabSz="1066800">
            <a:lnSpc>
              <a:spcPct val="90000"/>
            </a:lnSpc>
            <a:spcBef>
              <a:spcPct val="0"/>
            </a:spcBef>
            <a:spcAft>
              <a:spcPct val="35000"/>
            </a:spcAft>
          </a:pPr>
          <a:r>
            <a:rPr lang="en-US" sz="1600" kern="1200" dirty="0" smtClean="0"/>
            <a:t>Jesus, Apostles, Paul, John</a:t>
          </a:r>
        </a:p>
        <a:p>
          <a:pPr lvl="0" algn="l" defTabSz="1066800">
            <a:lnSpc>
              <a:spcPct val="90000"/>
            </a:lnSpc>
            <a:spcBef>
              <a:spcPct val="0"/>
            </a:spcBef>
            <a:spcAft>
              <a:spcPct val="35000"/>
            </a:spcAft>
          </a:pPr>
          <a:r>
            <a:rPr lang="en-US" sz="1600" kern="1200" dirty="0" smtClean="0"/>
            <a:t>Pentecost (33 AD)</a:t>
          </a:r>
        </a:p>
        <a:p>
          <a:pPr lvl="0" algn="l" defTabSz="1066800">
            <a:lnSpc>
              <a:spcPct val="90000"/>
            </a:lnSpc>
            <a:spcBef>
              <a:spcPct val="0"/>
            </a:spcBef>
            <a:spcAft>
              <a:spcPct val="35000"/>
            </a:spcAft>
          </a:pPr>
          <a:r>
            <a:rPr lang="en-US" sz="1600" kern="1200" dirty="0" smtClean="0"/>
            <a:t>Spread of Christianity (33-60s )</a:t>
          </a:r>
        </a:p>
        <a:p>
          <a:pPr lvl="0" algn="l" defTabSz="1066800">
            <a:lnSpc>
              <a:spcPct val="90000"/>
            </a:lnSpc>
            <a:spcBef>
              <a:spcPct val="0"/>
            </a:spcBef>
            <a:spcAft>
              <a:spcPct val="35000"/>
            </a:spcAft>
          </a:pPr>
          <a:r>
            <a:rPr lang="en-US" sz="1600" kern="1200" dirty="0" smtClean="0"/>
            <a:t>Writing of most of NT</a:t>
          </a:r>
        </a:p>
        <a:p>
          <a:pPr lvl="0" algn="l" defTabSz="1066800">
            <a:lnSpc>
              <a:spcPct val="90000"/>
            </a:lnSpc>
            <a:spcBef>
              <a:spcPct val="0"/>
            </a:spcBef>
            <a:spcAft>
              <a:spcPct val="35000"/>
            </a:spcAft>
          </a:pPr>
          <a:r>
            <a:rPr lang="en-US" sz="1600" kern="1200" dirty="0" smtClean="0"/>
            <a:t>Nero’s Persecution (60s)</a:t>
          </a:r>
        </a:p>
        <a:p>
          <a:pPr lvl="0" algn="l" defTabSz="1066800">
            <a:lnSpc>
              <a:spcPct val="90000"/>
            </a:lnSpc>
            <a:spcBef>
              <a:spcPct val="0"/>
            </a:spcBef>
            <a:spcAft>
              <a:spcPct val="35000"/>
            </a:spcAft>
          </a:pPr>
          <a:r>
            <a:rPr lang="en-US" sz="1600" kern="1200" dirty="0" smtClean="0"/>
            <a:t>Destruction of Jerusalem (70 AD)</a:t>
          </a:r>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dsp:txBody>
      <dsp:txXfrm>
        <a:off x="-236493" y="1062123"/>
        <a:ext cx="2917036" cy="3861720"/>
      </dsp:txXfrm>
    </dsp:sp>
    <dsp:sp modelId="{01607F04-5476-4E5A-BFE3-79A1BFB618E7}">
      <dsp:nvSpPr>
        <dsp:cNvPr id="0" name=""/>
        <dsp:cNvSpPr/>
      </dsp:nvSpPr>
      <dsp:spPr>
        <a:xfrm>
          <a:off x="2496195" y="0"/>
          <a:ext cx="7383180" cy="1446408"/>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17" numCol="1" spcCol="1270" anchor="ctr" anchorCtr="0">
          <a:noAutofit/>
        </a:bodyPr>
        <a:lstStyle/>
        <a:p>
          <a:pPr lvl="0" algn="l" defTabSz="1200150">
            <a:lnSpc>
              <a:spcPct val="90000"/>
            </a:lnSpc>
            <a:spcBef>
              <a:spcPct val="0"/>
            </a:spcBef>
            <a:spcAft>
              <a:spcPct val="35000"/>
            </a:spcAft>
          </a:pPr>
          <a:r>
            <a:rPr lang="en-US" sz="2700" kern="1200" dirty="0" smtClean="0"/>
            <a:t>100-150 AD</a:t>
          </a:r>
          <a:endParaRPr lang="en-US" sz="2700" kern="1200" dirty="0"/>
        </a:p>
      </dsp:txBody>
      <dsp:txXfrm>
        <a:off x="2496195" y="361602"/>
        <a:ext cx="7021578" cy="723204"/>
      </dsp:txXfrm>
    </dsp:sp>
    <dsp:sp modelId="{1A46F337-F853-4056-94D5-0ACE7C76EC1F}">
      <dsp:nvSpPr>
        <dsp:cNvPr id="0" name=""/>
        <dsp:cNvSpPr/>
      </dsp:nvSpPr>
      <dsp:spPr>
        <a:xfrm>
          <a:off x="2517564" y="1044422"/>
          <a:ext cx="3058909" cy="455991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The Apostolic Fathers</a:t>
          </a:r>
        </a:p>
        <a:p>
          <a:pPr lvl="0" algn="l" defTabSz="1244600">
            <a:lnSpc>
              <a:spcPct val="90000"/>
            </a:lnSpc>
            <a:spcBef>
              <a:spcPct val="0"/>
            </a:spcBef>
            <a:spcAft>
              <a:spcPct val="35000"/>
            </a:spcAft>
          </a:pPr>
          <a:r>
            <a:rPr lang="en-US" sz="1400" kern="1200" dirty="0" err="1" smtClean="0"/>
            <a:t>Didache</a:t>
          </a:r>
          <a:endParaRPr lang="en-US" sz="1400" kern="1200" dirty="0" smtClean="0"/>
        </a:p>
        <a:p>
          <a:pPr lvl="0" algn="l" defTabSz="1244600">
            <a:lnSpc>
              <a:spcPct val="90000"/>
            </a:lnSpc>
            <a:spcBef>
              <a:spcPct val="0"/>
            </a:spcBef>
            <a:spcAft>
              <a:spcPct val="35000"/>
            </a:spcAft>
          </a:pPr>
          <a:r>
            <a:rPr lang="en-US" sz="1400" kern="1200" dirty="0" smtClean="0"/>
            <a:t>1 &amp; 2 Clement</a:t>
          </a:r>
        </a:p>
        <a:p>
          <a:pPr lvl="0" algn="l" defTabSz="1244600">
            <a:lnSpc>
              <a:spcPct val="90000"/>
            </a:lnSpc>
            <a:spcBef>
              <a:spcPct val="0"/>
            </a:spcBef>
            <a:spcAft>
              <a:spcPct val="35000"/>
            </a:spcAft>
          </a:pPr>
          <a:r>
            <a:rPr lang="en-US" sz="1400" kern="1200" dirty="0" smtClean="0"/>
            <a:t>Epistle of Barnabas</a:t>
          </a:r>
        </a:p>
        <a:p>
          <a:pPr lvl="0" algn="l" defTabSz="1244600">
            <a:lnSpc>
              <a:spcPct val="90000"/>
            </a:lnSpc>
            <a:spcBef>
              <a:spcPct val="0"/>
            </a:spcBef>
            <a:spcAft>
              <a:spcPct val="35000"/>
            </a:spcAft>
          </a:pPr>
          <a:r>
            <a:rPr lang="en-US" sz="1400" kern="1200" dirty="0" smtClean="0"/>
            <a:t>Shepherd of </a:t>
          </a:r>
          <a:r>
            <a:rPr lang="en-US" sz="1400" kern="1200" dirty="0" err="1" smtClean="0"/>
            <a:t>Hermas</a:t>
          </a:r>
          <a:endParaRPr lang="en-US" sz="1400" kern="1200" dirty="0" smtClean="0"/>
        </a:p>
        <a:p>
          <a:pPr lvl="0" algn="l" defTabSz="1244600">
            <a:lnSpc>
              <a:spcPct val="90000"/>
            </a:lnSpc>
            <a:spcBef>
              <a:spcPct val="0"/>
            </a:spcBef>
            <a:spcAft>
              <a:spcPct val="35000"/>
            </a:spcAft>
          </a:pPr>
          <a:r>
            <a:rPr lang="en-US" sz="1400" kern="1200" dirty="0" smtClean="0"/>
            <a:t>Polycarp</a:t>
          </a:r>
        </a:p>
        <a:p>
          <a:pPr lvl="0" algn="l" defTabSz="1244600">
            <a:lnSpc>
              <a:spcPct val="90000"/>
            </a:lnSpc>
            <a:spcBef>
              <a:spcPct val="0"/>
            </a:spcBef>
            <a:spcAft>
              <a:spcPct val="35000"/>
            </a:spcAft>
          </a:pPr>
          <a:r>
            <a:rPr lang="en-US" sz="1400" kern="1200" dirty="0" smtClean="0"/>
            <a:t>Letters of Ignatius of Antioch</a:t>
          </a:r>
        </a:p>
        <a:p>
          <a:pPr lvl="0" algn="l" defTabSz="1244600">
            <a:lnSpc>
              <a:spcPct val="90000"/>
            </a:lnSpc>
            <a:spcBef>
              <a:spcPct val="0"/>
            </a:spcBef>
            <a:spcAft>
              <a:spcPct val="35000"/>
            </a:spcAft>
          </a:pPr>
          <a:r>
            <a:rPr lang="en-US" sz="1400" kern="1200" dirty="0" err="1" smtClean="0"/>
            <a:t>Papias</a:t>
          </a:r>
          <a:endParaRPr lang="en-US" sz="1400" kern="1200" dirty="0" smtClean="0"/>
        </a:p>
        <a:p>
          <a:pPr lvl="0" algn="l" defTabSz="1244600">
            <a:lnSpc>
              <a:spcPct val="90000"/>
            </a:lnSpc>
            <a:spcBef>
              <a:spcPct val="0"/>
            </a:spcBef>
            <a:spcAft>
              <a:spcPct val="35000"/>
            </a:spcAft>
          </a:pPr>
          <a:r>
            <a:rPr lang="en-US" sz="1400" kern="1200" dirty="0" smtClean="0"/>
            <a:t>Epistle to </a:t>
          </a:r>
          <a:r>
            <a:rPr lang="en-US" sz="1400" kern="1200" dirty="0" err="1" smtClean="0"/>
            <a:t>Diognetus</a:t>
          </a:r>
          <a:endParaRPr lang="en-US" sz="1400" kern="1200" dirty="0" smtClean="0"/>
        </a:p>
        <a:p>
          <a:pPr lvl="0" algn="l" defTabSz="1244600">
            <a:lnSpc>
              <a:spcPct val="90000"/>
            </a:lnSpc>
            <a:spcBef>
              <a:spcPct val="0"/>
            </a:spcBef>
            <a:spcAft>
              <a:spcPct val="35000"/>
            </a:spcAft>
          </a:pPr>
          <a:r>
            <a:rPr lang="en-US" sz="1400" kern="1200" dirty="0" smtClean="0"/>
            <a:t>Domitian’s persecution (end of 1</a:t>
          </a:r>
          <a:r>
            <a:rPr lang="en-US" sz="1400" kern="1200" baseline="30000" dirty="0" smtClean="0"/>
            <a:t>st</a:t>
          </a:r>
          <a:r>
            <a:rPr lang="en-US" sz="1400" kern="1200" dirty="0" smtClean="0"/>
            <a:t>. C)</a:t>
          </a:r>
          <a:endParaRPr lang="en-US" sz="1400" kern="1200" dirty="0"/>
        </a:p>
      </dsp:txBody>
      <dsp:txXfrm>
        <a:off x="2517564" y="1044422"/>
        <a:ext cx="3058909" cy="4559915"/>
      </dsp:txXfrm>
    </dsp:sp>
    <dsp:sp modelId="{5DCBFDD6-075E-47D7-87CB-F8AB610EA0D1}">
      <dsp:nvSpPr>
        <dsp:cNvPr id="0" name=""/>
        <dsp:cNvSpPr/>
      </dsp:nvSpPr>
      <dsp:spPr>
        <a:xfrm>
          <a:off x="4635118" y="0"/>
          <a:ext cx="5216233" cy="1446408"/>
        </a:xfrm>
        <a:prstGeom prst="rightArrow">
          <a:avLst>
            <a:gd name="adj1" fmla="val 50000"/>
            <a:gd name="adj2" fmla="val 5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29617" numCol="1" spcCol="1270" anchor="ctr" anchorCtr="0">
          <a:noAutofit/>
        </a:bodyPr>
        <a:lstStyle/>
        <a:p>
          <a:pPr lvl="0" algn="l" defTabSz="1200150">
            <a:lnSpc>
              <a:spcPct val="90000"/>
            </a:lnSpc>
            <a:spcBef>
              <a:spcPct val="0"/>
            </a:spcBef>
            <a:spcAft>
              <a:spcPct val="35000"/>
            </a:spcAft>
          </a:pPr>
          <a:r>
            <a:rPr lang="en-US" sz="2700" kern="1200" dirty="0" smtClean="0"/>
            <a:t>150-250 AD</a:t>
          </a:r>
          <a:endParaRPr lang="en-US" sz="2700" kern="1200" dirty="0"/>
        </a:p>
      </dsp:txBody>
      <dsp:txXfrm>
        <a:off x="4635118" y="361602"/>
        <a:ext cx="4854631" cy="723204"/>
      </dsp:txXfrm>
    </dsp:sp>
    <dsp:sp modelId="{BC3FFD94-47E5-47D8-BFBD-4EDF46B13FFE}">
      <dsp:nvSpPr>
        <dsp:cNvPr id="0" name=""/>
        <dsp:cNvSpPr/>
      </dsp:nvSpPr>
      <dsp:spPr>
        <a:xfrm>
          <a:off x="5180031" y="1059936"/>
          <a:ext cx="4809094" cy="46480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The Apologists &amp; Heresiologists</a:t>
          </a:r>
        </a:p>
        <a:p>
          <a:pPr lvl="0" algn="l" defTabSz="1111250">
            <a:lnSpc>
              <a:spcPct val="90000"/>
            </a:lnSpc>
            <a:spcBef>
              <a:spcPct val="0"/>
            </a:spcBef>
            <a:spcAft>
              <a:spcPct val="35000"/>
            </a:spcAft>
          </a:pPr>
          <a:r>
            <a:rPr lang="en-US" sz="1600" kern="1200" dirty="0" smtClean="0"/>
            <a:t>Justin Martyr</a:t>
          </a:r>
        </a:p>
        <a:p>
          <a:pPr lvl="0" algn="l" defTabSz="1111250">
            <a:lnSpc>
              <a:spcPct val="90000"/>
            </a:lnSpc>
            <a:spcBef>
              <a:spcPct val="0"/>
            </a:spcBef>
            <a:spcAft>
              <a:spcPct val="35000"/>
            </a:spcAft>
          </a:pPr>
          <a:r>
            <a:rPr lang="en-US" sz="1600" kern="1200" dirty="0" err="1" smtClean="0"/>
            <a:t>Tatian</a:t>
          </a:r>
          <a:endParaRPr lang="en-US" sz="1600" kern="1200" dirty="0" smtClean="0"/>
        </a:p>
        <a:p>
          <a:pPr lvl="0" algn="l" defTabSz="1111250">
            <a:lnSpc>
              <a:spcPct val="90000"/>
            </a:lnSpc>
            <a:spcBef>
              <a:spcPct val="0"/>
            </a:spcBef>
            <a:spcAft>
              <a:spcPct val="35000"/>
            </a:spcAft>
          </a:pPr>
          <a:r>
            <a:rPr lang="en-US" sz="1600" kern="1200" dirty="0" err="1" smtClean="0"/>
            <a:t>Athenagoras</a:t>
          </a:r>
          <a:endParaRPr lang="en-US" sz="1600" kern="1200" dirty="0" smtClean="0"/>
        </a:p>
        <a:p>
          <a:pPr lvl="0" algn="l" defTabSz="1111250">
            <a:lnSpc>
              <a:spcPct val="90000"/>
            </a:lnSpc>
            <a:spcBef>
              <a:spcPct val="0"/>
            </a:spcBef>
            <a:spcAft>
              <a:spcPct val="35000"/>
            </a:spcAft>
          </a:pPr>
          <a:r>
            <a:rPr lang="en-US" sz="1600" kern="1200" dirty="0" smtClean="0"/>
            <a:t>Irenaeus</a:t>
          </a:r>
        </a:p>
        <a:p>
          <a:pPr lvl="0" algn="l" defTabSz="1111250">
            <a:lnSpc>
              <a:spcPct val="90000"/>
            </a:lnSpc>
            <a:spcBef>
              <a:spcPct val="0"/>
            </a:spcBef>
            <a:spcAft>
              <a:spcPct val="35000"/>
            </a:spcAft>
          </a:pPr>
          <a:r>
            <a:rPr lang="en-US" sz="1600" kern="1200" dirty="0" smtClean="0"/>
            <a:t>Tertullian</a:t>
          </a:r>
        </a:p>
        <a:p>
          <a:pPr lvl="0" algn="l" defTabSz="1111250">
            <a:lnSpc>
              <a:spcPct val="90000"/>
            </a:lnSpc>
            <a:spcBef>
              <a:spcPct val="0"/>
            </a:spcBef>
            <a:spcAft>
              <a:spcPct val="35000"/>
            </a:spcAft>
          </a:pPr>
          <a:r>
            <a:rPr lang="en-US" sz="1600" kern="1200" dirty="0" smtClean="0"/>
            <a:t>Origen</a:t>
          </a:r>
        </a:p>
        <a:p>
          <a:pPr lvl="0" algn="l" defTabSz="1111250">
            <a:lnSpc>
              <a:spcPct val="90000"/>
            </a:lnSpc>
            <a:spcBef>
              <a:spcPct val="0"/>
            </a:spcBef>
            <a:spcAft>
              <a:spcPct val="35000"/>
            </a:spcAft>
          </a:pPr>
          <a:endParaRPr lang="en-US" sz="2500" kern="1200" dirty="0"/>
        </a:p>
      </dsp:txBody>
      <dsp:txXfrm>
        <a:off x="5180031" y="1059936"/>
        <a:ext cx="4809094" cy="4648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682C-3899-4D38-B47A-5B6190161B9C}">
      <dsp:nvSpPr>
        <dsp:cNvPr id="0" name=""/>
        <dsp:cNvSpPr/>
      </dsp:nvSpPr>
      <dsp:spPr>
        <a:xfrm>
          <a:off x="-224452" y="-110304"/>
          <a:ext cx="10055499" cy="1464463"/>
        </a:xfrm>
        <a:prstGeom prst="rightArrow">
          <a:avLst>
            <a:gd name="adj1" fmla="val 50000"/>
            <a:gd name="adj2" fmla="val 5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484" numCol="1" spcCol="1270" anchor="ctr" anchorCtr="0">
          <a:noAutofit/>
        </a:bodyPr>
        <a:lstStyle/>
        <a:p>
          <a:pPr lvl="0" algn="l" defTabSz="1244600">
            <a:lnSpc>
              <a:spcPct val="90000"/>
            </a:lnSpc>
            <a:spcBef>
              <a:spcPct val="0"/>
            </a:spcBef>
            <a:spcAft>
              <a:spcPct val="35000"/>
            </a:spcAft>
          </a:pPr>
          <a:r>
            <a:rPr lang="en-US" sz="2800" kern="1200" dirty="0" smtClean="0"/>
            <a:t>250-325 AD</a:t>
          </a:r>
          <a:endParaRPr lang="en-US" sz="2800" kern="1200" dirty="0"/>
        </a:p>
      </dsp:txBody>
      <dsp:txXfrm>
        <a:off x="-224452" y="255812"/>
        <a:ext cx="9689383" cy="732231"/>
      </dsp:txXfrm>
    </dsp:sp>
    <dsp:sp modelId="{EBE57A3A-B3E4-4775-8E24-D06B2145D18A}">
      <dsp:nvSpPr>
        <dsp:cNvPr id="0" name=""/>
        <dsp:cNvSpPr/>
      </dsp:nvSpPr>
      <dsp:spPr>
        <a:xfrm>
          <a:off x="-233557" y="1019008"/>
          <a:ext cx="3115304" cy="28210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Persecution, Plague and Triumph of Constantine</a:t>
          </a:r>
          <a:endParaRPr lang="en-US" sz="2800" kern="1200" dirty="0"/>
        </a:p>
        <a:p>
          <a:pPr lvl="0" algn="l" defTabSz="1244600">
            <a:lnSpc>
              <a:spcPct val="90000"/>
            </a:lnSpc>
            <a:spcBef>
              <a:spcPct val="0"/>
            </a:spcBef>
            <a:spcAft>
              <a:spcPct val="35000"/>
            </a:spcAft>
          </a:pPr>
          <a:endParaRPr lang="en-US" sz="2800" kern="1200"/>
        </a:p>
        <a:p>
          <a:pPr lvl="0" algn="l" defTabSz="1244600">
            <a:lnSpc>
              <a:spcPct val="90000"/>
            </a:lnSpc>
            <a:spcBef>
              <a:spcPct val="0"/>
            </a:spcBef>
            <a:spcAft>
              <a:spcPct val="35000"/>
            </a:spcAft>
          </a:pPr>
          <a:endParaRPr lang="en-US" sz="2800" kern="1200"/>
        </a:p>
      </dsp:txBody>
      <dsp:txXfrm>
        <a:off x="-233557" y="1019008"/>
        <a:ext cx="3115304" cy="2821096"/>
      </dsp:txXfrm>
    </dsp:sp>
    <dsp:sp modelId="{01607F04-5476-4E5A-BFE3-79A1BFB618E7}">
      <dsp:nvSpPr>
        <dsp:cNvPr id="0" name=""/>
        <dsp:cNvSpPr/>
      </dsp:nvSpPr>
      <dsp:spPr>
        <a:xfrm>
          <a:off x="2878043" y="0"/>
          <a:ext cx="7177455" cy="1464463"/>
        </a:xfrm>
        <a:prstGeom prst="rightArrow">
          <a:avLst>
            <a:gd name="adj1" fmla="val 50000"/>
            <a:gd name="adj2" fmla="val 5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484" numCol="1" spcCol="1270" anchor="ctr" anchorCtr="0">
          <a:noAutofit/>
        </a:bodyPr>
        <a:lstStyle/>
        <a:p>
          <a:pPr lvl="0" algn="l" defTabSz="1244600">
            <a:lnSpc>
              <a:spcPct val="90000"/>
            </a:lnSpc>
            <a:spcBef>
              <a:spcPct val="0"/>
            </a:spcBef>
            <a:spcAft>
              <a:spcPct val="35000"/>
            </a:spcAft>
          </a:pPr>
          <a:r>
            <a:rPr lang="en-US" sz="2800" kern="1200" dirty="0" smtClean="0"/>
            <a:t>325-381 AD</a:t>
          </a:r>
          <a:endParaRPr lang="en-US" sz="2800" kern="1200" dirty="0"/>
        </a:p>
      </dsp:txBody>
      <dsp:txXfrm>
        <a:off x="2878043" y="366116"/>
        <a:ext cx="6811339" cy="732231"/>
      </dsp:txXfrm>
    </dsp:sp>
    <dsp:sp modelId="{1A46F337-F853-4056-94D5-0ACE7C76EC1F}">
      <dsp:nvSpPr>
        <dsp:cNvPr id="0" name=""/>
        <dsp:cNvSpPr/>
      </dsp:nvSpPr>
      <dsp:spPr>
        <a:xfrm>
          <a:off x="2742130" y="1038338"/>
          <a:ext cx="2987828" cy="375874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Councils of Nicaea and Constantinople</a:t>
          </a:r>
        </a:p>
        <a:p>
          <a:pPr lvl="0" algn="l" defTabSz="1244600">
            <a:lnSpc>
              <a:spcPct val="90000"/>
            </a:lnSpc>
            <a:spcBef>
              <a:spcPct val="0"/>
            </a:spcBef>
            <a:spcAft>
              <a:spcPct val="35000"/>
            </a:spcAft>
          </a:pPr>
          <a:r>
            <a:rPr lang="en-US" sz="2800" kern="1200" dirty="0" smtClean="0"/>
            <a:t>The Patristic</a:t>
          </a:r>
        </a:p>
        <a:p>
          <a:pPr lvl="0" algn="l" defTabSz="1244600">
            <a:lnSpc>
              <a:spcPct val="90000"/>
            </a:lnSpc>
            <a:spcBef>
              <a:spcPct val="0"/>
            </a:spcBef>
            <a:spcAft>
              <a:spcPct val="35000"/>
            </a:spcAft>
          </a:pPr>
          <a:r>
            <a:rPr lang="en-US" sz="2800" kern="1200" dirty="0" smtClean="0"/>
            <a:t>Golden Age  </a:t>
          </a:r>
          <a:endParaRPr lang="en-US" sz="2800" kern="1200" dirty="0"/>
        </a:p>
      </dsp:txBody>
      <dsp:txXfrm>
        <a:off x="2742130" y="1038338"/>
        <a:ext cx="2987828" cy="3758744"/>
      </dsp:txXfrm>
    </dsp:sp>
    <dsp:sp modelId="{5DCBFDD6-075E-47D7-87CB-F8AB610EA0D1}">
      <dsp:nvSpPr>
        <dsp:cNvPr id="0" name=""/>
        <dsp:cNvSpPr/>
      </dsp:nvSpPr>
      <dsp:spPr>
        <a:xfrm>
          <a:off x="5511725" y="0"/>
          <a:ext cx="4777330" cy="1464463"/>
        </a:xfrm>
        <a:prstGeom prst="rightArrow">
          <a:avLst>
            <a:gd name="adj1" fmla="val 50000"/>
            <a:gd name="adj2" fmla="val 5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32484" numCol="1" spcCol="1270" anchor="ctr" anchorCtr="0">
          <a:noAutofit/>
        </a:bodyPr>
        <a:lstStyle/>
        <a:p>
          <a:pPr lvl="0" algn="l" defTabSz="1244600">
            <a:lnSpc>
              <a:spcPct val="90000"/>
            </a:lnSpc>
            <a:spcBef>
              <a:spcPct val="0"/>
            </a:spcBef>
            <a:spcAft>
              <a:spcPct val="35000"/>
            </a:spcAft>
          </a:pPr>
          <a:r>
            <a:rPr lang="en-US" sz="2800" kern="1200" dirty="0" smtClean="0"/>
            <a:t>381-451 AD</a:t>
          </a:r>
          <a:endParaRPr lang="en-US" sz="2800" kern="1200" dirty="0"/>
        </a:p>
      </dsp:txBody>
      <dsp:txXfrm>
        <a:off x="5511725" y="366116"/>
        <a:ext cx="4411214" cy="732231"/>
      </dsp:txXfrm>
    </dsp:sp>
    <dsp:sp modelId="{BC3FFD94-47E5-47D8-BFBD-4EDF46B13FFE}">
      <dsp:nvSpPr>
        <dsp:cNvPr id="0" name=""/>
        <dsp:cNvSpPr/>
      </dsp:nvSpPr>
      <dsp:spPr>
        <a:xfrm>
          <a:off x="5721363" y="1010319"/>
          <a:ext cx="4293408" cy="470610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Councils of Ephesus (431) &amp; Chalcedon (451)</a:t>
          </a:r>
        </a:p>
        <a:p>
          <a:pPr lvl="0" algn="l" defTabSz="1244600">
            <a:lnSpc>
              <a:spcPct val="90000"/>
            </a:lnSpc>
            <a:spcBef>
              <a:spcPct val="0"/>
            </a:spcBef>
            <a:spcAft>
              <a:spcPct val="35000"/>
            </a:spcAft>
          </a:pPr>
          <a:r>
            <a:rPr lang="en-US" sz="2800" kern="1200" dirty="0" smtClean="0"/>
            <a:t>Patristic Golden Age, Part II</a:t>
          </a:r>
        </a:p>
        <a:p>
          <a:pPr lvl="0" algn="l" defTabSz="1244600">
            <a:lnSpc>
              <a:spcPct val="90000"/>
            </a:lnSpc>
            <a:spcBef>
              <a:spcPct val="0"/>
            </a:spcBef>
            <a:spcAft>
              <a:spcPct val="35000"/>
            </a:spcAft>
          </a:pPr>
          <a:endParaRPr lang="en-US" sz="2800" kern="1200" dirty="0"/>
        </a:p>
      </dsp:txBody>
      <dsp:txXfrm>
        <a:off x="5721363" y="1010319"/>
        <a:ext cx="4293408" cy="470610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EBD4C-75E0-46B0-A530-0B54A9C3AC6C}"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4ED7D-33A3-41C4-9F2C-2FE2AE4AB42C}" type="slidenum">
              <a:rPr lang="en-US" smtClean="0"/>
              <a:t>‹#›</a:t>
            </a:fld>
            <a:endParaRPr lang="en-US"/>
          </a:p>
        </p:txBody>
      </p:sp>
    </p:spTree>
    <p:extLst>
      <p:ext uri="{BB962C8B-B14F-4D97-AF65-F5344CB8AC3E}">
        <p14:creationId xmlns:p14="http://schemas.microsoft.com/office/powerpoint/2010/main" val="157545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111711-0E1D-41F2-9890-73AADCBE4F72}" type="slidenum">
              <a:rPr lang="en-US" smtClean="0"/>
              <a:t>21</a:t>
            </a:fld>
            <a:endParaRPr lang="en-US"/>
          </a:p>
        </p:txBody>
      </p:sp>
    </p:spTree>
    <p:extLst>
      <p:ext uri="{BB962C8B-B14F-4D97-AF65-F5344CB8AC3E}">
        <p14:creationId xmlns:p14="http://schemas.microsoft.com/office/powerpoint/2010/main" val="253727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EF146-1132-4547-A9AC-9288BFAA368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213082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EF146-1132-4547-A9AC-9288BFAA368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350516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EF146-1132-4547-A9AC-9288BFAA368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77033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272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7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950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381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53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3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907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2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EF146-1132-4547-A9AC-9288BFAA368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708131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218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343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16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EF146-1132-4547-A9AC-9288BFAA3680}"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172744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8EF146-1132-4547-A9AC-9288BFAA368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3763813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8EF146-1132-4547-A9AC-9288BFAA3680}"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23950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8EF146-1132-4547-A9AC-9288BFAA3680}"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135209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EF146-1132-4547-A9AC-9288BFAA3680}"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1027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EF146-1132-4547-A9AC-9288BFAA368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10917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EF146-1132-4547-A9AC-9288BFAA3680}"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768F0-1496-44EC-810C-8C04CB7DB3AF}" type="slidenum">
              <a:rPr lang="en-US" smtClean="0"/>
              <a:t>‹#›</a:t>
            </a:fld>
            <a:endParaRPr lang="en-US"/>
          </a:p>
        </p:txBody>
      </p:sp>
    </p:spTree>
    <p:extLst>
      <p:ext uri="{BB962C8B-B14F-4D97-AF65-F5344CB8AC3E}">
        <p14:creationId xmlns:p14="http://schemas.microsoft.com/office/powerpoint/2010/main" val="200042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EF146-1132-4547-A9AC-9288BFAA3680}"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768F0-1496-44EC-810C-8C04CB7DB3AF}" type="slidenum">
              <a:rPr lang="en-US" smtClean="0"/>
              <a:t>‹#›</a:t>
            </a:fld>
            <a:endParaRPr lang="en-US"/>
          </a:p>
        </p:txBody>
      </p:sp>
    </p:spTree>
    <p:extLst>
      <p:ext uri="{BB962C8B-B14F-4D97-AF65-F5344CB8AC3E}">
        <p14:creationId xmlns:p14="http://schemas.microsoft.com/office/powerpoint/2010/main" val="3732115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F9505-0CBD-4456-8633-DFD72AE72388}" type="datetimeFigureOut">
              <a:rPr lang="en-US" smtClean="0">
                <a:solidFill>
                  <a:prstClr val="black">
                    <a:tint val="75000"/>
                  </a:prstClr>
                </a:solidFill>
              </a:rPr>
              <a:pPr/>
              <a:t>1/29/2020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8B9FF-A17E-47BB-B98B-B3DF54D4B5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396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byzantinelegacy.com/dura-church"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Society, Culture </a:t>
            </a:r>
            <a:br>
              <a:rPr lang="en-US" dirty="0" smtClean="0"/>
            </a:br>
            <a:r>
              <a:rPr lang="en-US" dirty="0" smtClean="0"/>
              <a:t>and the Early Church</a:t>
            </a:r>
            <a:endParaRPr lang="en-US" dirty="0"/>
          </a:p>
        </p:txBody>
      </p:sp>
      <p:sp>
        <p:nvSpPr>
          <p:cNvPr id="3" name="Subtitle 2"/>
          <p:cNvSpPr>
            <a:spLocks noGrp="1"/>
          </p:cNvSpPr>
          <p:nvPr>
            <p:ph type="subTitle" idx="1"/>
          </p:nvPr>
        </p:nvSpPr>
        <p:spPr>
          <a:xfrm>
            <a:off x="1524000" y="3602037"/>
            <a:ext cx="9144000" cy="2953507"/>
          </a:xfrm>
        </p:spPr>
        <p:txBody>
          <a:bodyPr>
            <a:normAutofit/>
          </a:bodyPr>
          <a:lstStyle/>
          <a:p>
            <a:r>
              <a:rPr lang="en-US" dirty="0" smtClean="0"/>
              <a:t>Or</a:t>
            </a:r>
          </a:p>
          <a:p>
            <a:r>
              <a:rPr lang="en-US" dirty="0" smtClean="0"/>
              <a:t>The Christians and Their Culture</a:t>
            </a:r>
          </a:p>
          <a:p>
            <a:r>
              <a:rPr lang="en-US" dirty="0" smtClean="0"/>
              <a:t>New Jersey District Pastors Conference</a:t>
            </a:r>
          </a:p>
          <a:p>
            <a:r>
              <a:rPr lang="en-US" smtClean="0"/>
              <a:t>January 30-31, 2020</a:t>
            </a:r>
            <a:endParaRPr lang="en-US" dirty="0"/>
          </a:p>
          <a:p>
            <a:r>
              <a:rPr lang="en-US" dirty="0"/>
              <a:t>Professor Joel C Elowsky</a:t>
            </a:r>
          </a:p>
          <a:p>
            <a:r>
              <a:rPr lang="en-US" dirty="0"/>
              <a:t>Concordia Seminary, St. Louis</a:t>
            </a:r>
          </a:p>
          <a:p>
            <a:endParaRPr lang="en-US" dirty="0"/>
          </a:p>
        </p:txBody>
      </p:sp>
    </p:spTree>
    <p:extLst>
      <p:ext uri="{BB962C8B-B14F-4D97-AF65-F5344CB8AC3E}">
        <p14:creationId xmlns:p14="http://schemas.microsoft.com/office/powerpoint/2010/main" val="2545537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162" y="733425"/>
            <a:ext cx="8067675" cy="5391150"/>
          </a:xfrm>
          <a:prstGeom prst="rect">
            <a:avLst/>
          </a:prstGeom>
        </p:spPr>
      </p:pic>
      <p:sp>
        <p:nvSpPr>
          <p:cNvPr id="4" name="Rectangle 3"/>
          <p:cNvSpPr/>
          <p:nvPr/>
        </p:nvSpPr>
        <p:spPr>
          <a:xfrm>
            <a:off x="3817565" y="6124575"/>
            <a:ext cx="4922630" cy="369332"/>
          </a:xfrm>
          <a:prstGeom prst="rect">
            <a:avLst/>
          </a:prstGeom>
        </p:spPr>
        <p:txBody>
          <a:bodyPr wrap="none">
            <a:spAutoFit/>
          </a:bodyPr>
          <a:lstStyle/>
          <a:p>
            <a:r>
              <a:rPr lang="en-US" dirty="0" smtClean="0">
                <a:hlinkClick r:id="rId3"/>
              </a:rPr>
              <a:t>https://www.thebyzantinelegacy.com/dura-church</a:t>
            </a:r>
            <a:endParaRPr lang="en-US" dirty="0"/>
          </a:p>
        </p:txBody>
      </p:sp>
    </p:spTree>
    <p:extLst>
      <p:ext uri="{BB962C8B-B14F-4D97-AF65-F5344CB8AC3E}">
        <p14:creationId xmlns:p14="http://schemas.microsoft.com/office/powerpoint/2010/main" val="4279112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0"/>
            <a:ext cx="9906000" cy="7409688"/>
          </a:xfrm>
          <a:prstGeom prst="rect">
            <a:avLst/>
          </a:prstGeom>
        </p:spPr>
      </p:pic>
    </p:spTree>
    <p:extLst>
      <p:ext uri="{BB962C8B-B14F-4D97-AF65-F5344CB8AC3E}">
        <p14:creationId xmlns:p14="http://schemas.microsoft.com/office/powerpoint/2010/main" val="15293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5986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27812"/>
            <a:ext cx="7518400" cy="5368138"/>
          </a:xfrm>
          <a:prstGeom prst="rect">
            <a:avLst/>
          </a:prstGeom>
        </p:spPr>
      </p:pic>
    </p:spTree>
    <p:extLst>
      <p:ext uri="{BB962C8B-B14F-4D97-AF65-F5344CB8AC3E}">
        <p14:creationId xmlns:p14="http://schemas.microsoft.com/office/powerpoint/2010/main" val="1758540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1" y="97665"/>
            <a:ext cx="8010659" cy="6408527"/>
          </a:xfrm>
          <a:prstGeom prst="rect">
            <a:avLst/>
          </a:prstGeom>
        </p:spPr>
      </p:pic>
    </p:spTree>
    <p:extLst>
      <p:ext uri="{BB962C8B-B14F-4D97-AF65-F5344CB8AC3E}">
        <p14:creationId xmlns:p14="http://schemas.microsoft.com/office/powerpoint/2010/main" val="377174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080" y="622300"/>
            <a:ext cx="6531864" cy="5443220"/>
          </a:xfrm>
          <a:prstGeom prst="rect">
            <a:avLst/>
          </a:prstGeom>
        </p:spPr>
      </p:pic>
    </p:spTree>
    <p:extLst>
      <p:ext uri="{BB962C8B-B14F-4D97-AF65-F5344CB8AC3E}">
        <p14:creationId xmlns:p14="http://schemas.microsoft.com/office/powerpoint/2010/main" val="225290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102" y="0"/>
            <a:ext cx="5939796" cy="6858000"/>
          </a:xfrm>
          <a:prstGeom prst="rect">
            <a:avLst/>
          </a:prstGeom>
        </p:spPr>
      </p:pic>
      <p:sp>
        <p:nvSpPr>
          <p:cNvPr id="3" name="TextBox 2"/>
          <p:cNvSpPr txBox="1"/>
          <p:nvPr/>
        </p:nvSpPr>
        <p:spPr>
          <a:xfrm>
            <a:off x="1197736" y="3528812"/>
            <a:ext cx="884601" cy="369332"/>
          </a:xfrm>
          <a:prstGeom prst="rect">
            <a:avLst/>
          </a:prstGeom>
          <a:noFill/>
        </p:spPr>
        <p:txBody>
          <a:bodyPr wrap="none" rtlCol="0">
            <a:spAutoFit/>
          </a:bodyPr>
          <a:lstStyle/>
          <a:p>
            <a:r>
              <a:rPr lang="en-US" dirty="0" err="1" smtClean="0"/>
              <a:t>Sufetila</a:t>
            </a:r>
            <a:endParaRPr lang="en-US" dirty="0"/>
          </a:p>
        </p:txBody>
      </p:sp>
    </p:spTree>
    <p:extLst>
      <p:ext uri="{BB962C8B-B14F-4D97-AF65-F5344CB8AC3E}">
        <p14:creationId xmlns:p14="http://schemas.microsoft.com/office/powerpoint/2010/main" val="3871300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458" y="0"/>
            <a:ext cx="10058400" cy="5924590"/>
          </a:xfrm>
          <a:prstGeom prst="rect">
            <a:avLst/>
          </a:prstGeom>
        </p:spPr>
      </p:pic>
      <p:sp>
        <p:nvSpPr>
          <p:cNvPr id="3" name="TextBox 2"/>
          <p:cNvSpPr txBox="1"/>
          <p:nvPr/>
        </p:nvSpPr>
        <p:spPr>
          <a:xfrm>
            <a:off x="5215944" y="6233375"/>
            <a:ext cx="871264" cy="369332"/>
          </a:xfrm>
          <a:prstGeom prst="rect">
            <a:avLst/>
          </a:prstGeom>
          <a:noFill/>
        </p:spPr>
        <p:txBody>
          <a:bodyPr wrap="none" rtlCol="0">
            <a:spAutoFit/>
          </a:bodyPr>
          <a:lstStyle/>
          <a:p>
            <a:r>
              <a:rPr lang="en-US" dirty="0" smtClean="0"/>
              <a:t>Timgad</a:t>
            </a:r>
            <a:endParaRPr lang="en-US" dirty="0"/>
          </a:p>
        </p:txBody>
      </p:sp>
    </p:spTree>
    <p:extLst>
      <p:ext uri="{BB962C8B-B14F-4D97-AF65-F5344CB8AC3E}">
        <p14:creationId xmlns:p14="http://schemas.microsoft.com/office/powerpoint/2010/main" val="141964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22" y="655320"/>
            <a:ext cx="3785328" cy="34928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537" y="2624137"/>
            <a:ext cx="6077903" cy="3458470"/>
          </a:xfrm>
          <a:prstGeom prst="rect">
            <a:avLst/>
          </a:prstGeom>
        </p:spPr>
      </p:pic>
      <p:sp>
        <p:nvSpPr>
          <p:cNvPr id="4" name="TextBox 3"/>
          <p:cNvSpPr txBox="1"/>
          <p:nvPr/>
        </p:nvSpPr>
        <p:spPr>
          <a:xfrm>
            <a:off x="7208874" y="655319"/>
            <a:ext cx="2169042" cy="923330"/>
          </a:xfrm>
          <a:prstGeom prst="rect">
            <a:avLst/>
          </a:prstGeom>
          <a:noFill/>
        </p:spPr>
        <p:txBody>
          <a:bodyPr wrap="square" rtlCol="0">
            <a:spAutoFit/>
          </a:bodyPr>
          <a:lstStyle/>
          <a:p>
            <a:r>
              <a:rPr lang="en-US" dirty="0" smtClean="0"/>
              <a:t>St. Peters Basilica – Rome, 4</a:t>
            </a:r>
            <a:r>
              <a:rPr lang="en-US" baseline="30000" dirty="0" smtClean="0"/>
              <a:t>th</a:t>
            </a:r>
            <a:r>
              <a:rPr lang="en-US" dirty="0" smtClean="0"/>
              <a:t> century, Built by Constantine</a:t>
            </a:r>
            <a:endParaRPr lang="en-US" dirty="0"/>
          </a:p>
        </p:txBody>
      </p:sp>
    </p:spTree>
    <p:extLst>
      <p:ext uri="{BB962C8B-B14F-4D97-AF65-F5344CB8AC3E}">
        <p14:creationId xmlns:p14="http://schemas.microsoft.com/office/powerpoint/2010/main" val="2097497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160" y="477815"/>
            <a:ext cx="7711440" cy="5131613"/>
          </a:xfrm>
          <a:prstGeom prst="rect">
            <a:avLst/>
          </a:prstGeom>
        </p:spPr>
      </p:pic>
      <p:sp>
        <p:nvSpPr>
          <p:cNvPr id="3" name="TextBox 2"/>
          <p:cNvSpPr txBox="1"/>
          <p:nvPr/>
        </p:nvSpPr>
        <p:spPr>
          <a:xfrm>
            <a:off x="3976577" y="5996763"/>
            <a:ext cx="3508743" cy="369332"/>
          </a:xfrm>
          <a:prstGeom prst="rect">
            <a:avLst/>
          </a:prstGeom>
          <a:noFill/>
        </p:spPr>
        <p:txBody>
          <a:bodyPr wrap="square" rtlCol="0">
            <a:spAutoFit/>
          </a:bodyPr>
          <a:lstStyle/>
          <a:p>
            <a:r>
              <a:rPr lang="en-US" dirty="0" smtClean="0"/>
              <a:t>St. Ambrose Church in Milan</a:t>
            </a:r>
            <a:endParaRPr lang="en-US" dirty="0"/>
          </a:p>
        </p:txBody>
      </p:sp>
    </p:spTree>
    <p:extLst>
      <p:ext uri="{BB962C8B-B14F-4D97-AF65-F5344CB8AC3E}">
        <p14:creationId xmlns:p14="http://schemas.microsoft.com/office/powerpoint/2010/main" val="977372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know you’ve arrived when . . . .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258012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Outline of Major Eras</a:t>
            </a:r>
            <a:endParaRPr lang="en-US" dirty="0"/>
          </a:p>
        </p:txBody>
      </p:sp>
      <p:sp>
        <p:nvSpPr>
          <p:cNvPr id="3" name="Subtitle 2"/>
          <p:cNvSpPr>
            <a:spLocks noGrp="1"/>
          </p:cNvSpPr>
          <p:nvPr>
            <p:ph type="subTitle" idx="1"/>
          </p:nvPr>
        </p:nvSpPr>
        <p:spPr/>
        <p:txBody>
          <a:bodyPr/>
          <a:lstStyle/>
          <a:p>
            <a:r>
              <a:rPr lang="en-US" dirty="0" smtClean="0"/>
              <a:t>Early Church 33-451 AD</a:t>
            </a:r>
            <a:endParaRPr lang="en-US" dirty="0"/>
          </a:p>
        </p:txBody>
      </p:sp>
    </p:spTree>
    <p:extLst>
      <p:ext uri="{BB962C8B-B14F-4D97-AF65-F5344CB8AC3E}">
        <p14:creationId xmlns:p14="http://schemas.microsoft.com/office/powerpoint/2010/main" val="1621084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193426" y="520029"/>
          <a:ext cx="9989126" cy="5639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191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041991" y="510363"/>
          <a:ext cx="10055499" cy="5627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6699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in the 21</a:t>
            </a:r>
            <a:r>
              <a:rPr lang="en-US" baseline="30000" dirty="0" smtClean="0"/>
              <a:t>st</a:t>
            </a:r>
            <a:r>
              <a:rPr lang="en-US" dirty="0" smtClean="0"/>
              <a:t> Century?</a:t>
            </a:r>
            <a:endParaRPr lang="en-US" dirty="0"/>
          </a:p>
        </p:txBody>
      </p:sp>
      <p:sp>
        <p:nvSpPr>
          <p:cNvPr id="3" name="Content Placeholder 2"/>
          <p:cNvSpPr>
            <a:spLocks noGrp="1"/>
          </p:cNvSpPr>
          <p:nvPr>
            <p:ph sz="half" idx="1"/>
          </p:nvPr>
        </p:nvSpPr>
        <p:spPr/>
        <p:txBody>
          <a:bodyPr/>
          <a:lstStyle/>
          <a:p>
            <a:r>
              <a:rPr lang="en-US" dirty="0" smtClean="0"/>
              <a:t>The coarsening of American Culture</a:t>
            </a:r>
          </a:p>
          <a:p>
            <a:r>
              <a:rPr lang="en-US" dirty="0" smtClean="0"/>
              <a:t>How Should churches Relate to their culture?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9231" y="2905091"/>
            <a:ext cx="5154569" cy="3271872"/>
          </a:xfrm>
        </p:spPr>
      </p:pic>
    </p:spTree>
    <p:extLst>
      <p:ext uri="{BB962C8B-B14F-4D97-AF65-F5344CB8AC3E}">
        <p14:creationId xmlns:p14="http://schemas.microsoft.com/office/powerpoint/2010/main" val="3860296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Lecture</a:t>
            </a:r>
            <a:endParaRPr lang="en-US" dirty="0"/>
          </a:p>
        </p:txBody>
      </p:sp>
      <p:sp>
        <p:nvSpPr>
          <p:cNvPr id="3" name="Content Placeholder 2"/>
          <p:cNvSpPr>
            <a:spLocks noGrp="1"/>
          </p:cNvSpPr>
          <p:nvPr>
            <p:ph sz="half" idx="1"/>
          </p:nvPr>
        </p:nvSpPr>
        <p:spPr/>
        <p:txBody>
          <a:bodyPr/>
          <a:lstStyle/>
          <a:p>
            <a:r>
              <a:rPr lang="en-US" dirty="0" smtClean="0"/>
              <a:t>1. What the Culture of the early church looked like</a:t>
            </a:r>
          </a:p>
          <a:p>
            <a:r>
              <a:rPr lang="en-US" dirty="0" smtClean="0"/>
              <a:t>2. How the Church reacted to that culture</a:t>
            </a:r>
          </a:p>
          <a:p>
            <a:pPr lvl="1"/>
            <a:r>
              <a:rPr lang="en-US" dirty="0" smtClean="0"/>
              <a:t>Outside of Worship</a:t>
            </a:r>
          </a:p>
          <a:p>
            <a:pPr lvl="1"/>
            <a:r>
              <a:rPr lang="en-US" dirty="0" smtClean="0"/>
              <a:t>Inside of Worship</a:t>
            </a:r>
          </a:p>
          <a:p>
            <a:r>
              <a:rPr lang="en-US" dirty="0" smtClean="0"/>
              <a:t>3. Conclusion</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86173" y="2109131"/>
            <a:ext cx="3671888" cy="3591009"/>
          </a:xfrm>
        </p:spPr>
      </p:pic>
    </p:spTree>
    <p:extLst>
      <p:ext uri="{BB962C8B-B14F-4D97-AF65-F5344CB8AC3E}">
        <p14:creationId xmlns:p14="http://schemas.microsoft.com/office/powerpoint/2010/main" val="3408314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Nothing New Under the Sun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84065"/>
            <a:ext cx="4304679" cy="3224354"/>
          </a:xfrm>
        </p:spPr>
      </p:pic>
      <p:sp>
        <p:nvSpPr>
          <p:cNvPr id="4" name="Content Placeholder 3"/>
          <p:cNvSpPr>
            <a:spLocks noGrp="1"/>
          </p:cNvSpPr>
          <p:nvPr>
            <p:ph sz="half" idx="2"/>
          </p:nvPr>
        </p:nvSpPr>
        <p:spPr/>
        <p:txBody>
          <a:bodyPr>
            <a:normAutofit/>
          </a:bodyPr>
          <a:lstStyle/>
          <a:p>
            <a:r>
              <a:rPr lang="en-US" sz="4000" dirty="0" smtClean="0"/>
              <a:t>A shared common culture</a:t>
            </a:r>
          </a:p>
          <a:p>
            <a:r>
              <a:rPr lang="en-US" sz="4000" dirty="0" smtClean="0"/>
              <a:t>Civic Religion</a:t>
            </a:r>
            <a:endParaRPr lang="en-US" sz="4000" dirty="0"/>
          </a:p>
        </p:txBody>
      </p:sp>
    </p:spTree>
    <p:extLst>
      <p:ext uri="{BB962C8B-B14F-4D97-AF65-F5344CB8AC3E}">
        <p14:creationId xmlns:p14="http://schemas.microsoft.com/office/powerpoint/2010/main" val="3933243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a:t>
            </a:r>
            <a:r>
              <a:rPr lang="en-US" i="1" dirty="0" smtClean="0"/>
              <a:t>habitus</a:t>
            </a:r>
            <a:endParaRPr lang="en-US" dirty="0"/>
          </a:p>
        </p:txBody>
      </p:sp>
      <p:sp>
        <p:nvSpPr>
          <p:cNvPr id="3" name="Content Placeholder 2"/>
          <p:cNvSpPr>
            <a:spLocks noGrp="1"/>
          </p:cNvSpPr>
          <p:nvPr>
            <p:ph sz="half" idx="1"/>
          </p:nvPr>
        </p:nvSpPr>
        <p:spPr/>
        <p:txBody>
          <a:bodyPr>
            <a:normAutofit/>
          </a:bodyPr>
          <a:lstStyle/>
          <a:p>
            <a:r>
              <a:rPr lang="en-US" dirty="0" smtClean="0"/>
              <a:t>A way of living that led to a higher culture and a higher purpose – not withdrawal</a:t>
            </a:r>
          </a:p>
          <a:p>
            <a:r>
              <a:rPr lang="en-US" dirty="0" smtClean="0"/>
              <a:t>Almsgiving </a:t>
            </a:r>
            <a:r>
              <a:rPr lang="en-US" dirty="0"/>
              <a:t>(Mt 6:1-4), </a:t>
            </a:r>
            <a:endParaRPr lang="en-US" dirty="0" smtClean="0"/>
          </a:p>
          <a:p>
            <a:r>
              <a:rPr lang="en-US" dirty="0" smtClean="0"/>
              <a:t>care </a:t>
            </a:r>
            <a:r>
              <a:rPr lang="en-US" dirty="0"/>
              <a:t>and deference for the poor and defenseless (Gal 2; James 2</a:t>
            </a:r>
            <a:r>
              <a:rPr lang="en-US" dirty="0" smtClean="0"/>
              <a:t>).</a:t>
            </a:r>
          </a:p>
          <a:p>
            <a:r>
              <a:rPr lang="en-US" dirty="0" smtClean="0"/>
              <a:t>Care </a:t>
            </a:r>
            <a:r>
              <a:rPr lang="en-US" dirty="0" smtClean="0"/>
              <a:t>for the </a:t>
            </a:r>
            <a:r>
              <a:rPr lang="en-US" dirty="0"/>
              <a:t>widows and the orphans as the weakest and most vulnerable in society (James 1:27).</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02788" y="2030447"/>
            <a:ext cx="3391108" cy="3436728"/>
          </a:xfrm>
        </p:spPr>
      </p:pic>
    </p:spTree>
    <p:extLst>
      <p:ext uri="{BB962C8B-B14F-4D97-AF65-F5344CB8AC3E}">
        <p14:creationId xmlns:p14="http://schemas.microsoft.com/office/powerpoint/2010/main" val="98225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a:t>
            </a:r>
            <a:r>
              <a:rPr lang="en-US" i="1" dirty="0" smtClean="0"/>
              <a:t>Habitus</a:t>
            </a:r>
            <a:endParaRPr lang="en-US" i="1" dirty="0"/>
          </a:p>
        </p:txBody>
      </p:sp>
      <p:sp>
        <p:nvSpPr>
          <p:cNvPr id="3" name="Content Placeholder 2"/>
          <p:cNvSpPr>
            <a:spLocks noGrp="1"/>
          </p:cNvSpPr>
          <p:nvPr>
            <p:ph sz="half" idx="1"/>
          </p:nvPr>
        </p:nvSpPr>
        <p:spPr/>
        <p:txBody>
          <a:bodyPr/>
          <a:lstStyle/>
          <a:p>
            <a:r>
              <a:rPr lang="en-US" dirty="0" smtClean="0"/>
              <a:t>Obedience to Government Authorities (Romans 13:1-8)</a:t>
            </a:r>
          </a:p>
          <a:p>
            <a:r>
              <a:rPr lang="en-US" dirty="0" smtClean="0"/>
              <a:t>Respect for parents and spouse (Ephesians 5-6)</a:t>
            </a:r>
          </a:p>
          <a:p>
            <a:r>
              <a:rPr lang="en-US" dirty="0" smtClean="0"/>
              <a:t>Protect the foreigner (Hebrews 13:2)</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1437" y="2929731"/>
            <a:ext cx="2143125" cy="2143125"/>
          </a:xfrm>
        </p:spPr>
      </p:pic>
    </p:spTree>
    <p:extLst>
      <p:ext uri="{BB962C8B-B14F-4D97-AF65-F5344CB8AC3E}">
        <p14:creationId xmlns:p14="http://schemas.microsoft.com/office/powerpoint/2010/main" val="3038822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Christianity Grow?</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23184" y="1966463"/>
            <a:ext cx="3783703" cy="2454660"/>
          </a:xfrm>
        </p:spPr>
      </p:pic>
      <p:sp>
        <p:nvSpPr>
          <p:cNvPr id="4" name="Content Placeholder 3"/>
          <p:cNvSpPr>
            <a:spLocks noGrp="1"/>
          </p:cNvSpPr>
          <p:nvPr>
            <p:ph sz="half" idx="2"/>
          </p:nvPr>
        </p:nvSpPr>
        <p:spPr/>
        <p:txBody>
          <a:bodyPr/>
          <a:lstStyle/>
          <a:p>
            <a:r>
              <a:rPr lang="en-US" dirty="0" smtClean="0"/>
              <a:t>No seeker services</a:t>
            </a:r>
          </a:p>
          <a:p>
            <a:r>
              <a:rPr lang="en-US" i="1" dirty="0" smtClean="0"/>
              <a:t>Disciplina Arcanum?</a:t>
            </a:r>
          </a:p>
          <a:p>
            <a:r>
              <a:rPr lang="en-US" dirty="0" smtClean="0"/>
              <a:t>3 year new members class</a:t>
            </a:r>
          </a:p>
          <a:p>
            <a:r>
              <a:rPr lang="en-US" dirty="0" smtClean="0"/>
              <a:t>The Way of Life or the Way of Death</a:t>
            </a:r>
            <a:endParaRPr lang="en-US" dirty="0"/>
          </a:p>
        </p:txBody>
      </p:sp>
    </p:spTree>
    <p:extLst>
      <p:ext uri="{BB962C8B-B14F-4D97-AF65-F5344CB8AC3E}">
        <p14:creationId xmlns:p14="http://schemas.microsoft.com/office/powerpoint/2010/main" val="3613133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Web of Connections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Patient ferment</a:t>
            </a:r>
          </a:p>
          <a:p>
            <a:r>
              <a:rPr lang="en-US" dirty="0" smtClean="0"/>
              <a:t>Counter Cultural but not in your face</a:t>
            </a:r>
          </a:p>
          <a:p>
            <a:r>
              <a:rPr lang="en-US" dirty="0" smtClean="0"/>
              <a:t>Epistle to Diognetus (2</a:t>
            </a:r>
            <a:r>
              <a:rPr lang="en-US" baseline="30000" dirty="0" smtClean="0"/>
              <a:t>nd</a:t>
            </a:r>
            <a:r>
              <a:rPr lang="en-US" dirty="0" smtClean="0"/>
              <a:t> century)</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“For </a:t>
            </a:r>
            <a:r>
              <a:rPr lang="en-US" dirty="0"/>
              <a:t>Christians are not distinguished from the rest of humanity by country, language, or custom. For nowhere do they live in cities of their own, nor do they speak some unusual dialect, nor do they practice an eccentric way of life. This teaching of theirs has not been discovered by the thought and reflection of ingenious people, nor do they promote any human doctrine, as some do</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70" y="3594100"/>
            <a:ext cx="5080000" cy="3263900"/>
          </a:xfrm>
          <a:prstGeom prst="rect">
            <a:avLst/>
          </a:prstGeom>
        </p:spPr>
      </p:pic>
    </p:spTree>
    <p:extLst>
      <p:ext uri="{BB962C8B-B14F-4D97-AF65-F5344CB8AC3E}">
        <p14:creationId xmlns:p14="http://schemas.microsoft.com/office/powerpoint/2010/main" val="3190482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85008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Epistle to Diognetus 6</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“But </a:t>
            </a:r>
            <a:r>
              <a:rPr lang="en-US" dirty="0"/>
              <a:t>they live in both Greek and barbarian cities, as each one’s lot was cast, and follow the local customs in dress and food and other aspects of life, while at the same time demonstrating the remarkable and admittedly unusual character of their own citizenship.  . . . They marry like everyone else, and have children, but they do not expose their offspring. They share their food but not their wives. They are in the flesh, but they do not live according to the flesh. They live on earth, but their citizenship is in heaven. They obey the established laws; indeed in their private lives they transcend the laws. They love everyone, and by everyone they are persecuted. They are unknown, yet they are condemned; they are put to death, yet they are brought to life. They are poor, yet they make many rich; they are in need of everything, yet they abound in everything. They are dishonored, yet they are glorified in their dishonor; they are slandered, yet they are vindicated. They are cursed, yet they bless; they are insulted, yet they offer respect. When they do good, they are punished as evildoers; when they are punished, they rejoice as though brought to </a:t>
            </a:r>
            <a:r>
              <a:rPr lang="en-US" dirty="0" smtClean="0"/>
              <a:t>life” </a:t>
            </a:r>
            <a:r>
              <a:rPr lang="en-US" dirty="0"/>
              <a:t>(</a:t>
            </a:r>
            <a:r>
              <a:rPr lang="en-US" i="1" dirty="0"/>
              <a:t>Epistle to Diognetus </a:t>
            </a:r>
            <a:r>
              <a:rPr lang="en-US" dirty="0"/>
              <a:t>6).</a:t>
            </a:r>
          </a:p>
          <a:p>
            <a:r>
              <a:rPr lang="en-US" dirty="0"/>
              <a:t> </a:t>
            </a:r>
          </a:p>
          <a:p>
            <a:endParaRPr lang="en-US" dirty="0"/>
          </a:p>
        </p:txBody>
      </p:sp>
    </p:spTree>
    <p:extLst>
      <p:ext uri="{BB962C8B-B14F-4D97-AF65-F5344CB8AC3E}">
        <p14:creationId xmlns:p14="http://schemas.microsoft.com/office/powerpoint/2010/main" val="2090436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connections</a:t>
            </a:r>
            <a:endParaRPr lang="en-US" dirty="0"/>
          </a:p>
        </p:txBody>
      </p:sp>
      <p:sp>
        <p:nvSpPr>
          <p:cNvPr id="3" name="Content Placeholder 2"/>
          <p:cNvSpPr>
            <a:spLocks noGrp="1"/>
          </p:cNvSpPr>
          <p:nvPr>
            <p:ph sz="half" idx="1"/>
          </p:nvPr>
        </p:nvSpPr>
        <p:spPr/>
        <p:txBody>
          <a:bodyPr/>
          <a:lstStyle/>
          <a:p>
            <a:r>
              <a:rPr lang="en-US" dirty="0"/>
              <a:t>Cornelius in Joppa (Acts 11:14</a:t>
            </a:r>
            <a:r>
              <a:rPr lang="en-US" dirty="0" smtClean="0"/>
              <a:t>)</a:t>
            </a:r>
          </a:p>
          <a:p>
            <a:r>
              <a:rPr lang="en-US" dirty="0" smtClean="0"/>
              <a:t>Lydia </a:t>
            </a:r>
            <a:r>
              <a:rPr lang="en-US" dirty="0"/>
              <a:t>in Philippi (Acts 16:15) </a:t>
            </a:r>
            <a:endParaRPr lang="en-US" dirty="0" smtClean="0"/>
          </a:p>
          <a:p>
            <a:r>
              <a:rPr lang="en-US" dirty="0" smtClean="0"/>
              <a:t>Paul’s </a:t>
            </a:r>
            <a:r>
              <a:rPr lang="en-US" dirty="0"/>
              <a:t>jailor </a:t>
            </a:r>
            <a:r>
              <a:rPr lang="en-US" dirty="0" smtClean="0"/>
              <a:t>in Philippi </a:t>
            </a:r>
            <a:r>
              <a:rPr lang="en-US" dirty="0"/>
              <a:t>(Acts 16:31</a:t>
            </a:r>
            <a:r>
              <a:rPr lang="en-US" dirty="0" smtClean="0"/>
              <a:t>) </a:t>
            </a:r>
          </a:p>
          <a:p>
            <a:r>
              <a:rPr lang="en-US" dirty="0" err="1" smtClean="0"/>
              <a:t>Crispus</a:t>
            </a:r>
            <a:r>
              <a:rPr lang="en-US" dirty="0" smtClean="0"/>
              <a:t> </a:t>
            </a:r>
            <a:r>
              <a:rPr lang="en-US" dirty="0"/>
              <a:t>in Corinth at the house of </a:t>
            </a:r>
            <a:r>
              <a:rPr lang="en-US" dirty="0" err="1"/>
              <a:t>Titius</a:t>
            </a:r>
            <a:r>
              <a:rPr lang="en-US" dirty="0"/>
              <a:t> Justus (Acts 18:7-8</a:t>
            </a:r>
            <a:r>
              <a:rPr lang="en-US" dirty="0" smtClean="0"/>
              <a:t>)</a:t>
            </a:r>
          </a:p>
          <a:p>
            <a:r>
              <a:rPr lang="en-US" i="1" dirty="0" smtClean="0"/>
              <a:t>Along with their entire household</a:t>
            </a:r>
          </a:p>
          <a:p>
            <a:r>
              <a:rPr lang="en-US" dirty="0" smtClean="0"/>
              <a:t>Households an extended affair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3371062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Work/Business connections</a:t>
            </a:r>
            <a:endParaRPr lang="en-US" dirty="0"/>
          </a:p>
        </p:txBody>
      </p:sp>
      <p:sp>
        <p:nvSpPr>
          <p:cNvPr id="3" name="Content Placeholder 2"/>
          <p:cNvSpPr>
            <a:spLocks noGrp="1"/>
          </p:cNvSpPr>
          <p:nvPr>
            <p:ph sz="half" idx="1"/>
          </p:nvPr>
        </p:nvSpPr>
        <p:spPr/>
        <p:txBody>
          <a:bodyPr/>
          <a:lstStyle/>
          <a:p>
            <a:r>
              <a:rPr lang="en-US" dirty="0" smtClean="0"/>
              <a:t>Tentmaker district of a city</a:t>
            </a:r>
          </a:p>
          <a:p>
            <a:r>
              <a:rPr lang="en-US" dirty="0" smtClean="0"/>
              <a:t>“You </a:t>
            </a:r>
            <a:r>
              <a:rPr lang="en-US" dirty="0"/>
              <a:t>remember, brothers, our work and toil. It was while we were laboring night and day, in order not to burden any of you, that we proclaimed to you the gospel of God: (1 Thess. 2:9).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54982" y="3497495"/>
            <a:ext cx="3656358" cy="2679468"/>
          </a:xfrm>
        </p:spPr>
      </p:pic>
    </p:spTree>
    <p:extLst>
      <p:ext uri="{BB962C8B-B14F-4D97-AF65-F5344CB8AC3E}">
        <p14:creationId xmlns:p14="http://schemas.microsoft.com/office/powerpoint/2010/main" val="2105213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 - Tertullian</a:t>
            </a:r>
            <a:endParaRPr lang="en-US" dirty="0"/>
          </a:p>
        </p:txBody>
      </p:sp>
      <p:sp>
        <p:nvSpPr>
          <p:cNvPr id="3" name="Content Placeholder 2"/>
          <p:cNvSpPr>
            <a:spLocks noGrp="1"/>
          </p:cNvSpPr>
          <p:nvPr>
            <p:ph idx="1"/>
          </p:nvPr>
        </p:nvSpPr>
        <p:spPr/>
        <p:txBody>
          <a:bodyPr/>
          <a:lstStyle/>
          <a:p>
            <a:r>
              <a:rPr lang="en-US" dirty="0"/>
              <a:t>We don’t take the gifts and spend them on feasts, drinking-bouts, or fancy restaurants. Instead we use them to support and bury poor people, to supply the needs of boys and girls who have no means and no parents. We support the elderly confined now to their homes. We also help those who have suffered shipwreck. And if there happen to be any in the mines, or banished to the islands, or shut up in the prisons—for nothing but their fidelity to the cause of God’s Church—they then become the nurslings of the confession they hold [as we take them in to help them]. Primarily it is the acts of love that are so noble that lead many to put a brand upon us. “See,” they say, “how they love one another.” (Tertullian, </a:t>
            </a:r>
            <a:r>
              <a:rPr lang="en-US" i="1" dirty="0"/>
              <a:t>Apology </a:t>
            </a:r>
            <a:r>
              <a:rPr lang="en-US" dirty="0"/>
              <a:t>39).</a:t>
            </a:r>
          </a:p>
        </p:txBody>
      </p:sp>
    </p:spTree>
    <p:extLst>
      <p:ext uri="{BB962C8B-B14F-4D97-AF65-F5344CB8AC3E}">
        <p14:creationId xmlns:p14="http://schemas.microsoft.com/office/powerpoint/2010/main" val="2493283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in the City and Other Distractions</a:t>
            </a:r>
            <a:endParaRPr lang="en-US" dirty="0"/>
          </a:p>
        </p:txBody>
      </p:sp>
      <p:sp>
        <p:nvSpPr>
          <p:cNvPr id="3" name="Content Placeholder 2"/>
          <p:cNvSpPr>
            <a:spLocks noGrp="1"/>
          </p:cNvSpPr>
          <p:nvPr>
            <p:ph sz="half" idx="1"/>
          </p:nvPr>
        </p:nvSpPr>
        <p:spPr/>
        <p:txBody>
          <a:bodyPr/>
          <a:lstStyle/>
          <a:p>
            <a:r>
              <a:rPr lang="en-US" dirty="0" smtClean="0"/>
              <a:t>Gladiators/charioteers</a:t>
            </a:r>
          </a:p>
          <a:p>
            <a:r>
              <a:rPr lang="en-US" dirty="0" smtClean="0"/>
              <a:t>Graffiti at </a:t>
            </a:r>
            <a:r>
              <a:rPr lang="en-US" dirty="0" err="1" smtClean="0"/>
              <a:t>Pompei</a:t>
            </a:r>
            <a:r>
              <a:rPr lang="en-US" dirty="0" smtClean="0"/>
              <a:t> – sex everywhere</a:t>
            </a:r>
          </a:p>
          <a:p>
            <a:r>
              <a:rPr lang="en-US" dirty="0" smtClean="0"/>
              <a:t>Theater</a:t>
            </a:r>
          </a:p>
          <a:p>
            <a:r>
              <a:rPr lang="en-US" dirty="0"/>
              <a:t>L</a:t>
            </a:r>
            <a:r>
              <a:rPr lang="en-US" dirty="0" smtClean="0"/>
              <a:t>eaving </a:t>
            </a:r>
            <a:r>
              <a:rPr lang="en-US" dirty="0"/>
              <a:t>Christ lying in the manger while rushing off to the theater to see “naked women swimming” (Chrysostom, </a:t>
            </a:r>
            <a:r>
              <a:rPr lang="en-US" i="1" dirty="0"/>
              <a:t>Homilies on Matthew </a:t>
            </a:r>
            <a:r>
              <a:rPr lang="en-US" dirty="0"/>
              <a:t>7.6-7).</a:t>
            </a:r>
          </a:p>
        </p:txBody>
      </p:sp>
      <p:sp>
        <p:nvSpPr>
          <p:cNvPr id="4" name="Content Placeholder 3"/>
          <p:cNvSpPr>
            <a:spLocks noGrp="1"/>
          </p:cNvSpPr>
          <p:nvPr>
            <p:ph sz="half" idx="2"/>
          </p:nvPr>
        </p:nvSpPr>
        <p:spPr/>
        <p:txBody>
          <a:bodyPr/>
          <a:lstStyle/>
          <a:p>
            <a:r>
              <a:rPr lang="en-US" dirty="0" smtClean="0"/>
              <a:t>Constant bombardment of images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4117" y="3506649"/>
            <a:ext cx="3028950" cy="1514475"/>
          </a:xfrm>
          <a:prstGeom prst="rect">
            <a:avLst/>
          </a:prstGeom>
        </p:spPr>
      </p:pic>
    </p:spTree>
    <p:extLst>
      <p:ext uri="{BB962C8B-B14F-4D97-AF65-F5344CB8AC3E}">
        <p14:creationId xmlns:p14="http://schemas.microsoft.com/office/powerpoint/2010/main" val="3794996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Christians Did not Live Indifferently</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3595844"/>
            <a:ext cx="2951922" cy="2720688"/>
          </a:xfrm>
        </p:spPr>
      </p:pic>
      <p:sp>
        <p:nvSpPr>
          <p:cNvPr id="4" name="Content Placeholder 3"/>
          <p:cNvSpPr>
            <a:spLocks noGrp="1"/>
          </p:cNvSpPr>
          <p:nvPr>
            <p:ph sz="half" idx="2"/>
          </p:nvPr>
        </p:nvSpPr>
        <p:spPr/>
        <p:txBody>
          <a:bodyPr/>
          <a:lstStyle/>
          <a:p>
            <a:r>
              <a:rPr lang="en-US" dirty="0" err="1" smtClean="0"/>
              <a:t>Theophilus</a:t>
            </a:r>
            <a:r>
              <a:rPr lang="en-US" dirty="0" smtClean="0"/>
              <a:t> of Antioch: Christians </a:t>
            </a:r>
            <a:r>
              <a:rPr lang="en-US" dirty="0"/>
              <a:t>avoid sex outside of marriage and “are forbidden so much as to witness gladiator shows lest [they] become partakers and abettors of murders” (</a:t>
            </a:r>
            <a:r>
              <a:rPr lang="en-US" dirty="0" err="1"/>
              <a:t>Theophilus</a:t>
            </a:r>
            <a:r>
              <a:rPr lang="en-US" dirty="0"/>
              <a:t> of Antioch, </a:t>
            </a:r>
            <a:r>
              <a:rPr lang="en-US" i="1" dirty="0"/>
              <a:t>Letter to </a:t>
            </a:r>
            <a:r>
              <a:rPr lang="en-US" i="1" dirty="0" err="1"/>
              <a:t>Autolycus</a:t>
            </a:r>
            <a:r>
              <a:rPr lang="en-US" i="1" dirty="0"/>
              <a:t> </a:t>
            </a:r>
            <a:r>
              <a:rPr lang="en-US" dirty="0"/>
              <a:t>3.15). </a:t>
            </a:r>
          </a:p>
        </p:txBody>
      </p:sp>
    </p:spTree>
    <p:extLst>
      <p:ext uri="{BB962C8B-B14F-4D97-AF65-F5344CB8AC3E}">
        <p14:creationId xmlns:p14="http://schemas.microsoft.com/office/powerpoint/2010/main" val="2168319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Clement of Alexandria and Ambrose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 . . inhabiting </a:t>
            </a:r>
            <a:r>
              <a:rPr lang="en-US" dirty="0"/>
              <a:t>the city, despises the things in the city which are admired by others. He lives in the city as in a desert, so that he may not be pressured into conforming to his environment, but instead chooses to exhibit a life lived justly” (Clement of Alexandria, </a:t>
            </a:r>
            <a:r>
              <a:rPr lang="en-US" i="1" dirty="0"/>
              <a:t>Stromata </a:t>
            </a:r>
            <a:r>
              <a:rPr lang="en-US" dirty="0"/>
              <a:t>7.12)</a:t>
            </a:r>
          </a:p>
        </p:txBody>
      </p:sp>
      <p:sp>
        <p:nvSpPr>
          <p:cNvPr id="4" name="Content Placeholder 3"/>
          <p:cNvSpPr>
            <a:spLocks noGrp="1"/>
          </p:cNvSpPr>
          <p:nvPr>
            <p:ph sz="half" idx="2"/>
          </p:nvPr>
        </p:nvSpPr>
        <p:spPr/>
        <p:txBody>
          <a:bodyPr>
            <a:normAutofit fontScale="92500" lnSpcReduction="10000"/>
          </a:bodyPr>
          <a:lstStyle/>
          <a:p>
            <a:r>
              <a:rPr lang="en-US" dirty="0" smtClean="0"/>
              <a:t>“. . . living </a:t>
            </a:r>
            <a:r>
              <a:rPr lang="en-US" dirty="0"/>
              <a:t>in the city [while] observing the rules of the monks, and ruling the Church with fasting and temperance. For the grace of the priesthood is much increased if the bishop constrain young men to the practice of abstinence, and to the rule of purity; and he would forbid them, even though they lived in the city, from taking up the manners and mode of life of the city” (Ambrose, </a:t>
            </a:r>
            <a:r>
              <a:rPr lang="en-US" i="1" dirty="0"/>
              <a:t>Epistle </a:t>
            </a:r>
            <a:r>
              <a:rPr lang="en-US" dirty="0"/>
              <a:t>63.66).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868" y="533267"/>
            <a:ext cx="914400" cy="11525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568" y="4837022"/>
            <a:ext cx="2619375" cy="1743075"/>
          </a:xfrm>
          <a:prstGeom prst="rect">
            <a:avLst/>
          </a:prstGeom>
        </p:spPr>
      </p:pic>
    </p:spTree>
    <p:extLst>
      <p:ext uri="{BB962C8B-B14F-4D97-AF65-F5344CB8AC3E}">
        <p14:creationId xmlns:p14="http://schemas.microsoft.com/office/powerpoint/2010/main" val="3269136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Cyprian – </a:t>
            </a:r>
            <a:r>
              <a:rPr lang="en-US" i="1" dirty="0" smtClean="0"/>
              <a:t>On Mortality </a:t>
            </a:r>
            <a:r>
              <a:rPr lang="en-US" dirty="0" smtClean="0"/>
              <a:t>4-5</a:t>
            </a:r>
            <a:endParaRPr lang="en-US" dirty="0"/>
          </a:p>
        </p:txBody>
      </p:sp>
      <p:sp>
        <p:nvSpPr>
          <p:cNvPr id="3" name="Content Placeholder 2"/>
          <p:cNvSpPr>
            <a:spLocks noGrp="1"/>
          </p:cNvSpPr>
          <p:nvPr>
            <p:ph idx="1"/>
          </p:nvPr>
        </p:nvSpPr>
        <p:spPr/>
        <p:txBody>
          <a:bodyPr>
            <a:normAutofit fontScale="92500" lnSpcReduction="10000"/>
          </a:bodyPr>
          <a:lstStyle/>
          <a:p>
            <a:r>
              <a:rPr lang="en-US" dirty="0"/>
              <a:t>“Our warfare is with greed, with immodesty, with anger, with ambition. On top of that there is our diligent but toilsome wrestling with carnal vices, with enticements of the world. The mind of man besieged—and in every quarter infested with the onslaughts of the devil—can hardly meet the various points of attack, scarcely resists them. If greed is humbled, lust springs up. If lust is overcome, ambition takes its place. If ambition is despised, anger exasperates, pride puffs up, drunkenness entices, envy breaks concord, jealousy severs friendships; you are forced to curse, which the divine law forbids; you are compelled to swear, which is not lawful. There are so many persecutions the soul suffers daily, with so many risks is the heart wearied, and yet it delights to abide here long among the devil's weapons.”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107" y="484981"/>
            <a:ext cx="1895475" cy="1085850"/>
          </a:xfrm>
          <a:prstGeom prst="rect">
            <a:avLst/>
          </a:prstGeom>
        </p:spPr>
      </p:pic>
    </p:spTree>
    <p:extLst>
      <p:ext uri="{BB962C8B-B14F-4D97-AF65-F5344CB8AC3E}">
        <p14:creationId xmlns:p14="http://schemas.microsoft.com/office/powerpoint/2010/main" val="4216958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and the Poor</a:t>
            </a:r>
            <a:endParaRPr lang="en-US" dirty="0"/>
          </a:p>
        </p:txBody>
      </p:sp>
      <p:sp>
        <p:nvSpPr>
          <p:cNvPr id="3" name="Content Placeholder 2"/>
          <p:cNvSpPr>
            <a:spLocks noGrp="1"/>
          </p:cNvSpPr>
          <p:nvPr>
            <p:ph idx="1"/>
          </p:nvPr>
        </p:nvSpPr>
        <p:spPr/>
        <p:txBody>
          <a:bodyPr/>
          <a:lstStyle/>
          <a:p>
            <a:r>
              <a:rPr lang="en-US" dirty="0" smtClean="0"/>
              <a:t>“Whether the Rich Man Too Can be Saved” (Clement of Alexandria</a:t>
            </a:r>
          </a:p>
          <a:p>
            <a:r>
              <a:rPr lang="en-US" dirty="0" smtClean="0"/>
              <a:t>Many Bishops close to the seat of power</a:t>
            </a:r>
          </a:p>
          <a:p>
            <a:r>
              <a:rPr lang="en-US" dirty="0" smtClean="0"/>
              <a:t>Basil and the </a:t>
            </a:r>
            <a:r>
              <a:rPr lang="en-US" dirty="0" err="1" smtClean="0"/>
              <a:t>Basileiad</a:t>
            </a:r>
            <a:r>
              <a:rPr lang="en-US" dirty="0" smtClean="0"/>
              <a:t>: </a:t>
            </a:r>
            <a:r>
              <a:rPr lang="en-US" dirty="0"/>
              <a:t>providing a “double relief.” Basil’s friend Gregory of Nazianzus (329-390) called Basil’s project a “new city,” the “storehouse of piety and the treasury of the wealthy . . . where disease is regarded in a religious light, and disaster is thought a blessing, and sympathy is put to the test” (Gregory of Nazianzus, </a:t>
            </a:r>
            <a:r>
              <a:rPr lang="en-US" i="1" dirty="0"/>
              <a:t>Oration </a:t>
            </a:r>
            <a:r>
              <a:rPr lang="en-US" dirty="0"/>
              <a:t>43.35, 63).</a:t>
            </a:r>
          </a:p>
        </p:txBody>
      </p:sp>
    </p:spTree>
    <p:extLst>
      <p:ext uri="{BB962C8B-B14F-4D97-AF65-F5344CB8AC3E}">
        <p14:creationId xmlns:p14="http://schemas.microsoft.com/office/powerpoint/2010/main" val="2546445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Church and Her Liturgy</a:t>
            </a:r>
            <a:endParaRPr lang="en-US" dirty="0"/>
          </a:p>
        </p:txBody>
      </p:sp>
      <p:sp>
        <p:nvSpPr>
          <p:cNvPr id="3" name="Content Placeholder 2"/>
          <p:cNvSpPr>
            <a:spLocks noGrp="1"/>
          </p:cNvSpPr>
          <p:nvPr>
            <p:ph sz="half" idx="1"/>
          </p:nvPr>
        </p:nvSpPr>
        <p:spPr/>
        <p:txBody>
          <a:bodyPr/>
          <a:lstStyle/>
          <a:p>
            <a:r>
              <a:rPr lang="en-US" dirty="0"/>
              <a:t>Prosper of Aquitaine (ca. 390-ca.455</a:t>
            </a:r>
            <a:r>
              <a:rPr lang="en-US" dirty="0" smtClean="0"/>
              <a:t>): </a:t>
            </a:r>
            <a:r>
              <a:rPr lang="en-US" i="1" dirty="0" err="1"/>
              <a:t>legem</a:t>
            </a:r>
            <a:r>
              <a:rPr lang="en-US" i="1" dirty="0"/>
              <a:t> </a:t>
            </a:r>
            <a:r>
              <a:rPr lang="en-US" i="1" dirty="0" err="1"/>
              <a:t>credendi</a:t>
            </a:r>
            <a:r>
              <a:rPr lang="en-US" i="1" dirty="0"/>
              <a:t> </a:t>
            </a:r>
            <a:r>
              <a:rPr lang="en-US" i="1" dirty="0" err="1"/>
              <a:t>statuat</a:t>
            </a:r>
            <a:r>
              <a:rPr lang="en-US" i="1" dirty="0"/>
              <a:t> </a:t>
            </a:r>
            <a:r>
              <a:rPr lang="en-US" i="1" dirty="0" err="1"/>
              <a:t>lex</a:t>
            </a:r>
            <a:r>
              <a:rPr lang="en-US" i="1" dirty="0"/>
              <a:t> </a:t>
            </a:r>
            <a:r>
              <a:rPr lang="en-US" i="1" dirty="0" err="1"/>
              <a:t>supplicandi</a:t>
            </a:r>
            <a:r>
              <a:rPr lang="en-US" i="1" dirty="0"/>
              <a:t> </a:t>
            </a:r>
            <a:r>
              <a:rPr lang="en-US" dirty="0"/>
              <a:t>(the law of praying establishes the law of believing</a:t>
            </a:r>
            <a:r>
              <a:rPr lang="en-US" dirty="0" smtClean="0"/>
              <a:t>).</a:t>
            </a:r>
          </a:p>
          <a:p>
            <a:r>
              <a:rPr lang="en-US" dirty="0" smtClean="0"/>
              <a:t>Ethiopian Orthodox </a:t>
            </a:r>
            <a:r>
              <a:rPr lang="en-US" dirty="0" err="1" smtClean="0"/>
              <a:t>Tewahedo</a:t>
            </a:r>
            <a:r>
              <a:rPr lang="en-US" dirty="0" smtClean="0"/>
              <a:t> Church, Christology and their anaphora</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05737" y="2805906"/>
            <a:ext cx="1914525" cy="2390775"/>
          </a:xfrm>
        </p:spPr>
      </p:pic>
    </p:spTree>
    <p:extLst>
      <p:ext uri="{BB962C8B-B14F-4D97-AF65-F5344CB8AC3E}">
        <p14:creationId xmlns:p14="http://schemas.microsoft.com/office/powerpoint/2010/main" val="2130417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Thursday, January 30</a:t>
            </a:r>
          </a:p>
          <a:p>
            <a:r>
              <a:rPr lang="en-US" dirty="0" smtClean="0"/>
              <a:t>10:30-11:45</a:t>
            </a:r>
            <a:r>
              <a:rPr lang="en-US" dirty="0"/>
              <a:t>: Session 1 (Mission and Culture in the Early Church)</a:t>
            </a:r>
          </a:p>
          <a:p>
            <a:r>
              <a:rPr lang="en-US" dirty="0"/>
              <a:t>11:45-1:00: Boxed lunch</a:t>
            </a:r>
          </a:p>
          <a:p>
            <a:r>
              <a:rPr lang="en-US" dirty="0"/>
              <a:t>1:00-2:15: Session 2 (2</a:t>
            </a:r>
            <a:r>
              <a:rPr lang="en-US" baseline="30000" dirty="0"/>
              <a:t>nd</a:t>
            </a:r>
            <a:r>
              <a:rPr lang="en-US" dirty="0"/>
              <a:t> and 3</a:t>
            </a:r>
            <a:r>
              <a:rPr lang="en-US" baseline="30000" dirty="0"/>
              <a:t>rd</a:t>
            </a:r>
            <a:r>
              <a:rPr lang="en-US" dirty="0"/>
              <a:t> Century Christianity: Defending the Faith from within and without)</a:t>
            </a:r>
          </a:p>
          <a:p>
            <a:r>
              <a:rPr lang="en-US" dirty="0"/>
              <a:t>2:15-2:45: Coffee break</a:t>
            </a:r>
          </a:p>
          <a:p>
            <a:r>
              <a:rPr lang="en-US" dirty="0"/>
              <a:t>2:45-4:00: Session 3 (Plagues, Persecution and the Triumph [?] of Christianity)</a:t>
            </a:r>
          </a:p>
          <a:p>
            <a:r>
              <a:rPr lang="en-US" dirty="0"/>
              <a:t> </a:t>
            </a:r>
          </a:p>
          <a:p>
            <a:r>
              <a:rPr lang="en-US" b="1" u="sng" dirty="0"/>
              <a:t>Friday, January 31</a:t>
            </a:r>
            <a:endParaRPr lang="en-US" dirty="0"/>
          </a:p>
          <a:p>
            <a:r>
              <a:rPr lang="en-US" dirty="0"/>
              <a:t>7:30-8:30: Continental breakfast</a:t>
            </a:r>
          </a:p>
          <a:p>
            <a:r>
              <a:rPr lang="en-US" dirty="0"/>
              <a:t>8:30-9:30: A Study of the Nicene Creed (325/381)</a:t>
            </a:r>
          </a:p>
          <a:p>
            <a:endParaRPr lang="en-US" dirty="0"/>
          </a:p>
        </p:txBody>
      </p:sp>
    </p:spTree>
    <p:extLst>
      <p:ext uri="{BB962C8B-B14F-4D97-AF65-F5344CB8AC3E}">
        <p14:creationId xmlns:p14="http://schemas.microsoft.com/office/powerpoint/2010/main" val="3852910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Fathers Didn’t </a:t>
            </a:r>
            <a:r>
              <a:rPr lang="en-US" i="1" dirty="0" smtClean="0"/>
              <a:t>Do </a:t>
            </a:r>
            <a:r>
              <a:rPr lang="en-US" dirty="0" smtClean="0"/>
              <a:t>church – they lived it</a:t>
            </a:r>
            <a:endParaRPr lang="en-US" dirty="0"/>
          </a:p>
        </p:txBody>
      </p:sp>
      <p:sp>
        <p:nvSpPr>
          <p:cNvPr id="3" name="Content Placeholder 2"/>
          <p:cNvSpPr>
            <a:spLocks noGrp="1"/>
          </p:cNvSpPr>
          <p:nvPr>
            <p:ph sz="half" idx="1"/>
          </p:nvPr>
        </p:nvSpPr>
        <p:spPr/>
        <p:txBody>
          <a:bodyPr>
            <a:normAutofit/>
          </a:bodyPr>
          <a:lstStyle/>
          <a:p>
            <a:r>
              <a:rPr lang="en-US" dirty="0" smtClean="0"/>
              <a:t>In the culture but not of the culture</a:t>
            </a:r>
          </a:p>
          <a:p>
            <a:r>
              <a:rPr lang="en-US" dirty="0" smtClean="0"/>
              <a:t>Basilicas</a:t>
            </a:r>
          </a:p>
          <a:p>
            <a:r>
              <a:rPr lang="en-US" dirty="0" smtClean="0"/>
              <a:t>Liturgical clothing</a:t>
            </a:r>
          </a:p>
          <a:p>
            <a:r>
              <a:rPr lang="en-US" dirty="0" smtClean="0"/>
              <a:t>Jerome:  </a:t>
            </a:r>
            <a:r>
              <a:rPr lang="en-US" dirty="0"/>
              <a:t>“The Divine religion has one dress in the service of sacred things, another in ordinary intercourse and life</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48562" y="3058318"/>
            <a:ext cx="3623021" cy="2813169"/>
          </a:xfrm>
        </p:spPr>
      </p:pic>
    </p:spTree>
    <p:extLst>
      <p:ext uri="{BB962C8B-B14F-4D97-AF65-F5344CB8AC3E}">
        <p14:creationId xmlns:p14="http://schemas.microsoft.com/office/powerpoint/2010/main" val="3886940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and Sacrament – Two Foci</a:t>
            </a:r>
            <a:endParaRPr lang="en-US" dirty="0"/>
          </a:p>
        </p:txBody>
      </p:sp>
      <p:sp>
        <p:nvSpPr>
          <p:cNvPr id="3" name="Content Placeholder 2"/>
          <p:cNvSpPr>
            <a:spLocks noGrp="1"/>
          </p:cNvSpPr>
          <p:nvPr>
            <p:ph sz="half" idx="1"/>
          </p:nvPr>
        </p:nvSpPr>
        <p:spPr/>
        <p:txBody>
          <a:bodyPr/>
          <a:lstStyle/>
          <a:p>
            <a:r>
              <a:rPr lang="en-US" dirty="0" smtClean="0"/>
              <a:t>Unity between OT and NT  in the Cross and Christ</a:t>
            </a:r>
          </a:p>
          <a:p>
            <a:r>
              <a:rPr lang="en-US" dirty="0" smtClean="0"/>
              <a:t>“</a:t>
            </a:r>
            <a:r>
              <a:rPr lang="en-US" dirty="0" err="1" smtClean="0"/>
              <a:t>Hodie</a:t>
            </a:r>
            <a:r>
              <a:rPr lang="en-US" dirty="0" smtClean="0"/>
              <a:t>” = today – what happened then is happening now in the life of the church</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8525" y="3244056"/>
            <a:ext cx="3028950" cy="1514475"/>
          </a:xfrm>
        </p:spPr>
      </p:pic>
    </p:spTree>
    <p:extLst>
      <p:ext uri="{BB962C8B-B14F-4D97-AF65-F5344CB8AC3E}">
        <p14:creationId xmlns:p14="http://schemas.microsoft.com/office/powerpoint/2010/main" val="4258678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Hodie</a:t>
            </a:r>
            <a:r>
              <a:rPr lang="en-US" dirty="0" smtClean="0"/>
              <a:t>” – Today (Cyril of Jerusalem)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Now turn from the old to the new, from the figure to the reality. There we have Moses sent from God to Egypt; here, Christ, sent forth from his Father into the world: there, that Moses might lead forth an afflicted people out of Egypt; here, that Christ might rescue those who are oppressed in the world under sin: there, the blood of a lamb was the spell against the destroyer; here, the blood of the Lamb without blemish Jesus Christ is made the charm to scare evil spirits</a:t>
            </a:r>
            <a:r>
              <a:rPr lang="en-US" dirty="0" smtClean="0"/>
              <a:t>:</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83669" y="2001300"/>
            <a:ext cx="3394513" cy="3232167"/>
          </a:xfrm>
        </p:spPr>
      </p:pic>
    </p:spTree>
    <p:extLst>
      <p:ext uri="{BB962C8B-B14F-4D97-AF65-F5344CB8AC3E}">
        <p14:creationId xmlns:p14="http://schemas.microsoft.com/office/powerpoint/2010/main" val="1124219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Hodie</a:t>
            </a:r>
            <a:endParaRPr lang="en-US" i="1" dirty="0"/>
          </a:p>
        </p:txBody>
      </p:sp>
      <p:sp>
        <p:nvSpPr>
          <p:cNvPr id="3" name="Content Placeholder 2"/>
          <p:cNvSpPr>
            <a:spLocks noGrp="1"/>
          </p:cNvSpPr>
          <p:nvPr>
            <p:ph sz="half" idx="1"/>
          </p:nvPr>
        </p:nvSpPr>
        <p:spPr/>
        <p:txBody>
          <a:bodyPr/>
          <a:lstStyle/>
          <a:p>
            <a:r>
              <a:rPr lang="en-US" dirty="0" smtClean="0"/>
              <a:t> there, the tyrant was pursuing that ancient people even to the sea; and here the daring and shameless spirit, the author of evil, was following you even to the very streams of salvation. The tyrant of old was drowned in the sea; and this present one disappears in the water of salvation. (</a:t>
            </a:r>
            <a:r>
              <a:rPr lang="en-US" dirty="0" err="1" smtClean="0"/>
              <a:t>Mystagogical</a:t>
            </a:r>
            <a:r>
              <a:rPr lang="en-US" dirty="0" smtClean="0"/>
              <a:t> Lecture 1.3 )</a:t>
            </a:r>
            <a:r>
              <a:rPr lang="en-US" dirty="0" smtClean="0">
                <a:effectLst/>
              </a:rPr>
              <a:t> </a:t>
            </a:r>
            <a:r>
              <a:rPr lang="en-US" dirty="0" smtClean="0"/>
              <a:t>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35334" y="2301765"/>
            <a:ext cx="5764478" cy="2707558"/>
          </a:xfrm>
        </p:spPr>
      </p:pic>
    </p:spTree>
    <p:extLst>
      <p:ext uri="{BB962C8B-B14F-4D97-AF65-F5344CB8AC3E}">
        <p14:creationId xmlns:p14="http://schemas.microsoft.com/office/powerpoint/2010/main" val="160456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 Orandi et Lex Credendi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Believe, then, that at the invocation of the priest the Lord Jesus is present Who said: “Where two or three are, there am I also.” Matthew 18:20 How much more where the Church is, and where His Mysteries are, does He promise to impart His presence!</a:t>
            </a:r>
          </a:p>
          <a:p>
            <a:r>
              <a:rPr lang="en-US" dirty="0" smtClean="0"/>
              <a:t>You went down, then (into the water), remember what you replied to the questions, that you believe in the Father, that you believe in the Son, that you believe in the Holy Spirit. The statement there is not: I believe in a greater and in a lesser and in a lowest person, but you are bound by the same guarantee of your own voice, to believe in the Son just as you believe in the Father; and to believe in the Holy Spirit just as you believe in the Son, with this one exception, that you confess that you must believe in the cross of the Lord Jesus alone [i.e. neither the Father or the Spirit died on the cross] (Ambrose, On the Mysteries 1.5.27-28).</a:t>
            </a:r>
          </a:p>
          <a:p>
            <a:endParaRPr lang="en-US" dirty="0"/>
          </a:p>
        </p:txBody>
      </p:sp>
    </p:spTree>
    <p:extLst>
      <p:ext uri="{BB962C8B-B14F-4D97-AF65-F5344CB8AC3E}">
        <p14:creationId xmlns:p14="http://schemas.microsoft.com/office/powerpoint/2010/main" val="1968778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Pope Benedict XVI</a:t>
            </a:r>
            <a:endParaRPr lang="en-US" dirty="0"/>
          </a:p>
        </p:txBody>
      </p:sp>
      <p:pic>
        <p:nvPicPr>
          <p:cNvPr id="5" name="Content Placeholder 4"/>
          <p:cNvPicPr>
            <a:picLocks noGrp="1" noChangeAspect="1"/>
          </p:cNvPicPr>
          <p:nvPr>
            <p:ph sz="half" idx="1"/>
          </p:nvPr>
        </p:nvPicPr>
        <p:blipFill>
          <a:blip r:embed="rId2"/>
          <a:stretch>
            <a:fillRect/>
          </a:stretch>
        </p:blipFill>
        <p:spPr>
          <a:xfrm>
            <a:off x="2151777" y="2102225"/>
            <a:ext cx="2554445" cy="3798137"/>
          </a:xfrm>
          <a:prstGeom prst="rect">
            <a:avLst/>
          </a:prstGeom>
        </p:spPr>
      </p:pic>
      <p:sp>
        <p:nvSpPr>
          <p:cNvPr id="4" name="Content Placeholder 3"/>
          <p:cNvSpPr>
            <a:spLocks noGrp="1"/>
          </p:cNvSpPr>
          <p:nvPr>
            <p:ph sz="half" idx="2"/>
          </p:nvPr>
        </p:nvSpPr>
        <p:spPr/>
        <p:txBody>
          <a:bodyPr>
            <a:normAutofit fontScale="92500" lnSpcReduction="10000"/>
          </a:bodyPr>
          <a:lstStyle/>
          <a:p>
            <a:r>
              <a:rPr lang="en-US" dirty="0"/>
              <a:t>Paying less attention at times to the rite of the Most Holy Sacrament constitutes a sign and a cause of the darkening of the Christian sense of mystery, such as when Jesus is not the </a:t>
            </a:r>
            <a:r>
              <a:rPr lang="en-US" dirty="0" err="1"/>
              <a:t>centre</a:t>
            </a:r>
            <a:r>
              <a:rPr lang="en-US" dirty="0"/>
              <a:t> of the Mass, but rather a community preoccupied with other things instead of being taken up and drawn to the only one necessary: their Lord. If the figure of Christ does not emerge from the liturgy, it is not a Christian liturgy</a:t>
            </a:r>
          </a:p>
        </p:txBody>
      </p:sp>
    </p:spTree>
    <p:extLst>
      <p:ext uri="{BB962C8B-B14F-4D97-AF65-F5344CB8AC3E}">
        <p14:creationId xmlns:p14="http://schemas.microsoft.com/office/powerpoint/2010/main" val="155297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 Christ at the Center</a:t>
            </a:r>
            <a:endParaRPr lang="en-US" dirty="0"/>
          </a:p>
        </p:txBody>
      </p:sp>
      <p:sp>
        <p:nvSpPr>
          <p:cNvPr id="3" name="Content Placeholder 2"/>
          <p:cNvSpPr>
            <a:spLocks noGrp="1"/>
          </p:cNvSpPr>
          <p:nvPr>
            <p:ph sz="half" idx="1"/>
          </p:nvPr>
        </p:nvSpPr>
        <p:spPr/>
        <p:txBody>
          <a:bodyPr/>
          <a:lstStyle/>
          <a:p>
            <a:r>
              <a:rPr lang="en-US" dirty="0" smtClean="0"/>
              <a:t>Addressing “hot button” issues</a:t>
            </a:r>
          </a:p>
          <a:p>
            <a:r>
              <a:rPr lang="en-US" dirty="0" smtClean="0"/>
              <a:t>Chrysostom, </a:t>
            </a:r>
            <a:r>
              <a:rPr lang="en-US" i="1" dirty="0" smtClean="0"/>
              <a:t>Homilies on the Statues</a:t>
            </a:r>
            <a:r>
              <a:rPr lang="en-US" dirty="0" smtClean="0"/>
              <a:t> </a:t>
            </a:r>
          </a:p>
          <a:p>
            <a:r>
              <a:rPr lang="en-US" dirty="0" smtClean="0"/>
              <a:t>Summary of the Law </a:t>
            </a:r>
          </a:p>
          <a:p>
            <a:pPr lvl="1"/>
            <a:r>
              <a:rPr lang="en-US" dirty="0" smtClean="0"/>
              <a:t>Worship of God</a:t>
            </a:r>
          </a:p>
          <a:p>
            <a:pPr lvl="1"/>
            <a:r>
              <a:rPr lang="en-US" dirty="0" smtClean="0"/>
              <a:t>Service to our Neighbor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4775" y="2901156"/>
            <a:ext cx="2076450" cy="2200275"/>
          </a:xfrm>
        </p:spPr>
      </p:pic>
    </p:spTree>
    <p:extLst>
      <p:ext uri="{BB962C8B-B14F-4D97-AF65-F5344CB8AC3E}">
        <p14:creationId xmlns:p14="http://schemas.microsoft.com/office/powerpoint/2010/main" val="2293230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 of History </a:t>
            </a:r>
            <a:r>
              <a:rPr lang="en-US" dirty="0"/>
              <a:t>and of the Early Church</a:t>
            </a:r>
          </a:p>
        </p:txBody>
      </p:sp>
      <p:sp>
        <p:nvSpPr>
          <p:cNvPr id="3" name="Content Placeholder 2"/>
          <p:cNvSpPr>
            <a:spLocks noGrp="1"/>
          </p:cNvSpPr>
          <p:nvPr>
            <p:ph idx="1"/>
          </p:nvPr>
        </p:nvSpPr>
        <p:spPr/>
        <p:txBody>
          <a:bodyPr>
            <a:normAutofit/>
          </a:bodyPr>
          <a:lstStyle/>
          <a:p>
            <a:r>
              <a:rPr lang="en-US" sz="3200" dirty="0" smtClean="0"/>
              <a:t>A Cross-cultural enterprise</a:t>
            </a:r>
          </a:p>
          <a:p>
            <a:r>
              <a:rPr lang="en-US" sz="3200" dirty="0" smtClean="0"/>
              <a:t>The Holy Spirit has a history (33-1500 AD – don’t skip)</a:t>
            </a:r>
          </a:p>
          <a:p>
            <a:r>
              <a:rPr lang="en-US" sz="3200" dirty="0" smtClean="0"/>
              <a:t>Church Fathers and the Lutheran Confessions</a:t>
            </a:r>
          </a:p>
          <a:p>
            <a:r>
              <a:rPr lang="en-US" sz="3200" dirty="0" smtClean="0"/>
              <a:t>How </a:t>
            </a:r>
            <a:r>
              <a:rPr lang="en-US" sz="3200" dirty="0"/>
              <a:t>is the study of History </a:t>
            </a:r>
            <a:r>
              <a:rPr lang="en-US" sz="3200" dirty="0" smtClean="0"/>
              <a:t>similar/different </a:t>
            </a:r>
            <a:r>
              <a:rPr lang="en-US" sz="3200" dirty="0"/>
              <a:t>from other disciplines</a:t>
            </a:r>
            <a:r>
              <a:rPr lang="en-US" sz="3200" dirty="0" smtClean="0"/>
              <a:t>?</a:t>
            </a:r>
            <a:endParaRPr lang="en-US" sz="3200" dirty="0"/>
          </a:p>
        </p:txBody>
      </p:sp>
    </p:spTree>
    <p:extLst>
      <p:ext uri="{BB962C8B-B14F-4D97-AF65-F5344CB8AC3E}">
        <p14:creationId xmlns:p14="http://schemas.microsoft.com/office/powerpoint/2010/main" val="39382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 of History </a:t>
            </a:r>
            <a:r>
              <a:rPr lang="en-US" dirty="0"/>
              <a:t>and of the Early Church</a:t>
            </a:r>
          </a:p>
        </p:txBody>
      </p:sp>
      <p:sp>
        <p:nvSpPr>
          <p:cNvPr id="3" name="Content Placeholder 2"/>
          <p:cNvSpPr>
            <a:spLocks noGrp="1"/>
          </p:cNvSpPr>
          <p:nvPr>
            <p:ph idx="1"/>
          </p:nvPr>
        </p:nvSpPr>
        <p:spPr/>
        <p:txBody>
          <a:bodyPr>
            <a:normAutofit/>
          </a:bodyPr>
          <a:lstStyle/>
          <a:p>
            <a:r>
              <a:rPr lang="en-US" sz="3200" dirty="0" smtClean="0"/>
              <a:t>What </a:t>
            </a:r>
            <a:r>
              <a:rPr lang="en-US" sz="3200" dirty="0"/>
              <a:t>is the early church and who are the early church fathers?</a:t>
            </a:r>
          </a:p>
          <a:p>
            <a:r>
              <a:rPr lang="en-US" sz="3200" dirty="0" smtClean="0"/>
              <a:t>1</a:t>
            </a:r>
            <a:r>
              <a:rPr lang="en-US" sz="3200" dirty="0"/>
              <a:t>. </a:t>
            </a:r>
            <a:r>
              <a:rPr lang="en-US" sz="3200" u="sng" dirty="0" smtClean="0"/>
              <a:t>People</a:t>
            </a:r>
            <a:r>
              <a:rPr lang="en-US" sz="3200" dirty="0" smtClean="0"/>
              <a:t> Who </a:t>
            </a:r>
            <a:r>
              <a:rPr lang="en-US" sz="3200" dirty="0"/>
              <a:t>are the church fathers and why call them fathers</a:t>
            </a:r>
            <a:r>
              <a:rPr lang="en-US" sz="3200" dirty="0" smtClean="0"/>
              <a:t>?</a:t>
            </a:r>
          </a:p>
          <a:p>
            <a:r>
              <a:rPr lang="en-US" sz="3200" dirty="0" smtClean="0"/>
              <a:t>2. </a:t>
            </a:r>
            <a:r>
              <a:rPr lang="en-US" sz="3200" u="sng" dirty="0" smtClean="0"/>
              <a:t>Spaces</a:t>
            </a:r>
            <a:r>
              <a:rPr lang="en-US" sz="3200" dirty="0" smtClean="0"/>
              <a:t> – Where did they worship? Where did they live?</a:t>
            </a:r>
          </a:p>
          <a:p>
            <a:r>
              <a:rPr lang="en-US" sz="3200" dirty="0" smtClean="0"/>
              <a:t>3. </a:t>
            </a:r>
            <a:r>
              <a:rPr lang="en-US" sz="3200" u="sng" dirty="0" smtClean="0"/>
              <a:t>Time</a:t>
            </a:r>
            <a:r>
              <a:rPr lang="en-US" sz="3200" dirty="0" smtClean="0"/>
              <a:t> </a:t>
            </a:r>
            <a:r>
              <a:rPr lang="en-US" sz="3200" dirty="0"/>
              <a:t>(1</a:t>
            </a:r>
            <a:r>
              <a:rPr lang="en-US" sz="3200" baseline="30000" dirty="0"/>
              <a:t>st</a:t>
            </a:r>
            <a:r>
              <a:rPr lang="en-US" sz="3200" dirty="0"/>
              <a:t>-5</a:t>
            </a:r>
            <a:r>
              <a:rPr lang="en-US" sz="3200" baseline="30000" dirty="0"/>
              <a:t>th</a:t>
            </a:r>
            <a:r>
              <a:rPr lang="en-US" sz="3200" dirty="0"/>
              <a:t> c). Why restrict ourselves to this date?</a:t>
            </a:r>
          </a:p>
          <a:p>
            <a:r>
              <a:rPr lang="en-US" sz="3200" dirty="0" smtClean="0"/>
              <a:t>4. </a:t>
            </a:r>
            <a:r>
              <a:rPr lang="en-US" sz="3200" u="sng" dirty="0" smtClean="0"/>
              <a:t>Place</a:t>
            </a:r>
            <a:r>
              <a:rPr lang="en-US" sz="3200" dirty="0" smtClean="0"/>
              <a:t> – </a:t>
            </a:r>
            <a:r>
              <a:rPr lang="en-US" sz="3200" dirty="0"/>
              <a:t>what area of the world are we talking about? </a:t>
            </a:r>
            <a:r>
              <a:rPr lang="en-US" sz="3200" dirty="0" smtClean="0"/>
              <a:t>(map</a:t>
            </a:r>
            <a:r>
              <a:rPr lang="en-US" sz="3200" dirty="0"/>
              <a:t>)</a:t>
            </a:r>
          </a:p>
          <a:p>
            <a:endParaRPr lang="en-US" sz="3200" dirty="0"/>
          </a:p>
        </p:txBody>
      </p:sp>
    </p:spTree>
    <p:extLst>
      <p:ext uri="{BB962C8B-B14F-4D97-AF65-F5344CB8AC3E}">
        <p14:creationId xmlns:p14="http://schemas.microsoft.com/office/powerpoint/2010/main" val="174386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 y="0"/>
            <a:ext cx="10317877" cy="6686906"/>
          </a:xfrm>
          <a:prstGeom prst="rect">
            <a:avLst/>
          </a:prstGeom>
        </p:spPr>
      </p:pic>
    </p:spTree>
    <p:extLst>
      <p:ext uri="{BB962C8B-B14F-4D97-AF65-F5344CB8AC3E}">
        <p14:creationId xmlns:p14="http://schemas.microsoft.com/office/powerpoint/2010/main" val="162868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church look like back then?</a:t>
            </a:r>
            <a:endParaRPr lang="en-US" dirty="0"/>
          </a:p>
        </p:txBody>
      </p:sp>
      <p:sp>
        <p:nvSpPr>
          <p:cNvPr id="3" name="Content Placeholder 2"/>
          <p:cNvSpPr>
            <a:spLocks noGrp="1"/>
          </p:cNvSpPr>
          <p:nvPr>
            <p:ph idx="1"/>
          </p:nvPr>
        </p:nvSpPr>
        <p:spPr/>
        <p:txBody>
          <a:bodyPr/>
          <a:lstStyle/>
          <a:p>
            <a:r>
              <a:rPr lang="en-US" dirty="0" smtClean="0"/>
              <a:t>Not like our North American Churches today</a:t>
            </a:r>
          </a:p>
          <a:p>
            <a:r>
              <a:rPr lang="en-US" dirty="0" smtClean="0"/>
              <a:t>Multi-cultural, but also ethnic enclaves</a:t>
            </a:r>
          </a:p>
          <a:p>
            <a:r>
              <a:rPr lang="en-US" dirty="0" smtClean="0"/>
              <a:t>Primarily poor/middle class – but some wealthy members</a:t>
            </a:r>
          </a:p>
          <a:p>
            <a:r>
              <a:rPr lang="en-US" dirty="0" smtClean="0"/>
              <a:t>Patron-client relationship (ex. Corinthian church)</a:t>
            </a:r>
          </a:p>
          <a:p>
            <a:r>
              <a:rPr lang="en-US" dirty="0" smtClean="0"/>
              <a:t>Membership changes after 4</a:t>
            </a:r>
            <a:r>
              <a:rPr lang="en-US" baseline="30000" dirty="0" smtClean="0"/>
              <a:t>th</a:t>
            </a:r>
            <a:r>
              <a:rPr lang="en-US" dirty="0" smtClean="0"/>
              <a:t> century – it has its privileges</a:t>
            </a:r>
          </a:p>
          <a:p>
            <a:r>
              <a:rPr lang="en-US" dirty="0" smtClean="0"/>
              <a:t>Initially met in homes or synagogues (considered Jewish sect), but also had church buildings by at least end of 3</a:t>
            </a:r>
            <a:r>
              <a:rPr lang="en-US" baseline="30000" dirty="0" smtClean="0"/>
              <a:t>rd</a:t>
            </a:r>
            <a:r>
              <a:rPr lang="en-US" dirty="0" smtClean="0"/>
              <a:t> century (Eusebius)</a:t>
            </a:r>
          </a:p>
          <a:p>
            <a:r>
              <a:rPr lang="en-US" dirty="0" smtClean="0"/>
              <a:t>Dura Europa site, for example (Syrian house church)</a:t>
            </a:r>
            <a:endParaRPr lang="en-US" dirty="0"/>
          </a:p>
        </p:txBody>
      </p:sp>
    </p:spTree>
    <p:extLst>
      <p:ext uri="{BB962C8B-B14F-4D97-AF65-F5344CB8AC3E}">
        <p14:creationId xmlns:p14="http://schemas.microsoft.com/office/powerpoint/2010/main" val="19844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Material Culture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1549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2335</Words>
  <Application>Microsoft Office PowerPoint</Application>
  <PresentationFormat>Widescreen</PresentationFormat>
  <Paragraphs>173</Paragraphs>
  <Slides>46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Calibri Light</vt:lpstr>
      <vt:lpstr>Office Theme</vt:lpstr>
      <vt:lpstr>1_Office Theme</vt:lpstr>
      <vt:lpstr>Society, Culture  and the Early Church</vt:lpstr>
      <vt:lpstr>You know you’ve arrived when . . . . </vt:lpstr>
      <vt:lpstr>Introductions</vt:lpstr>
      <vt:lpstr>Schedule</vt:lpstr>
      <vt:lpstr>The Study of History and of the Early Church</vt:lpstr>
      <vt:lpstr>The Study of History and of the Early Church</vt:lpstr>
      <vt:lpstr>PowerPoint Presentation</vt:lpstr>
      <vt:lpstr>What did the church look like back then?</vt:lpstr>
      <vt:lpstr>The Material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Major Eras</vt:lpstr>
      <vt:lpstr>PowerPoint Presentation</vt:lpstr>
      <vt:lpstr>PowerPoint Presentation</vt:lpstr>
      <vt:lpstr>Culture in the 21st Century?</vt:lpstr>
      <vt:lpstr>Outline of Lecture</vt:lpstr>
      <vt:lpstr>Nothing New Under the Sun</vt:lpstr>
      <vt:lpstr>The Christian habitus</vt:lpstr>
      <vt:lpstr>The Christian Habitus</vt:lpstr>
      <vt:lpstr>How Did Christianity Grow?</vt:lpstr>
      <vt:lpstr>Growing Web of Connections</vt:lpstr>
      <vt:lpstr>Epistle to Diognetus 6</vt:lpstr>
      <vt:lpstr>Household connections</vt:lpstr>
      <vt:lpstr>Work/Business connections</vt:lpstr>
      <vt:lpstr>Social Network - Tertullian</vt:lpstr>
      <vt:lpstr>Sex in the City and Other Distractions</vt:lpstr>
      <vt:lpstr>Christians Did not Live Indifferently</vt:lpstr>
      <vt:lpstr>Clement of Alexandria and Ambrose</vt:lpstr>
      <vt:lpstr>Cyprian – On Mortality 4-5</vt:lpstr>
      <vt:lpstr>Wealth and the Poor</vt:lpstr>
      <vt:lpstr>The Early Church and Her Liturgy</vt:lpstr>
      <vt:lpstr>Fathers Didn’t Do church – they lived it</vt:lpstr>
      <vt:lpstr>Word and Sacrament – Two Foci</vt:lpstr>
      <vt:lpstr>“Hodie” – Today (Cyril of Jerusalem) </vt:lpstr>
      <vt:lpstr>Hodie</vt:lpstr>
      <vt:lpstr>Lex Orandi et Lex Credendi</vt:lpstr>
      <vt:lpstr>Pope Benedict XVI</vt:lpstr>
      <vt:lpstr>Conclusion – Christ at the Center</vt:lpstr>
    </vt:vector>
  </TitlesOfParts>
  <Company>CSL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Liturgy and Culture in the Early Church</dc:title>
  <dc:creator>Elowsky, Joel</dc:creator>
  <cp:lastModifiedBy>Elowsky, Joel</cp:lastModifiedBy>
  <cp:revision>22</cp:revision>
  <dcterms:created xsi:type="dcterms:W3CDTF">2018-04-16T16:47:43Z</dcterms:created>
  <dcterms:modified xsi:type="dcterms:W3CDTF">2020-01-30T02:45:53Z</dcterms:modified>
</cp:coreProperties>
</file>